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4" r:id="rId3"/>
    <p:sldId id="336" r:id="rId4"/>
    <p:sldId id="337" r:id="rId5"/>
    <p:sldId id="338" r:id="rId6"/>
    <p:sldId id="335"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4" r:id="rId24"/>
    <p:sldId id="273" r:id="rId25"/>
    <p:sldId id="275" r:id="rId26"/>
    <p:sldId id="339" r:id="rId27"/>
    <p:sldId id="276" r:id="rId28"/>
    <p:sldId id="277" r:id="rId29"/>
    <p:sldId id="278" r:id="rId30"/>
    <p:sldId id="279" r:id="rId31"/>
    <p:sldId id="281" r:id="rId32"/>
    <p:sldId id="282" r:id="rId33"/>
    <p:sldId id="283" r:id="rId34"/>
    <p:sldId id="284" r:id="rId35"/>
    <p:sldId id="285" r:id="rId36"/>
    <p:sldId id="286" r:id="rId37"/>
    <p:sldId id="287" r:id="rId38"/>
    <p:sldId id="289" r:id="rId39"/>
    <p:sldId id="290" r:id="rId40"/>
    <p:sldId id="291" r:id="rId41"/>
    <p:sldId id="292" r:id="rId42"/>
    <p:sldId id="293" r:id="rId43"/>
    <p:sldId id="294" r:id="rId44"/>
    <p:sldId id="341" r:id="rId45"/>
    <p:sldId id="295" r:id="rId46"/>
    <p:sldId id="296" r:id="rId47"/>
    <p:sldId id="299" r:id="rId48"/>
    <p:sldId id="297" r:id="rId49"/>
    <p:sldId id="298" r:id="rId50"/>
    <p:sldId id="300" r:id="rId51"/>
    <p:sldId id="301" r:id="rId52"/>
    <p:sldId id="302" r:id="rId53"/>
    <p:sldId id="303" r:id="rId54"/>
    <p:sldId id="304" r:id="rId55"/>
    <p:sldId id="342" r:id="rId56"/>
    <p:sldId id="305" r:id="rId57"/>
    <p:sldId id="343" r:id="rId58"/>
    <p:sldId id="306" r:id="rId59"/>
    <p:sldId id="307" r:id="rId60"/>
    <p:sldId id="308" r:id="rId61"/>
    <p:sldId id="344" r:id="rId62"/>
    <p:sldId id="309" r:id="rId63"/>
    <p:sldId id="310" r:id="rId64"/>
    <p:sldId id="345" r:id="rId65"/>
    <p:sldId id="311" r:id="rId66"/>
    <p:sldId id="312" r:id="rId67"/>
    <p:sldId id="313" r:id="rId68"/>
    <p:sldId id="346" r:id="rId69"/>
    <p:sldId id="314" r:id="rId70"/>
    <p:sldId id="347" r:id="rId71"/>
    <p:sldId id="315" r:id="rId72"/>
    <p:sldId id="348" r:id="rId73"/>
    <p:sldId id="316" r:id="rId74"/>
    <p:sldId id="317" r:id="rId75"/>
    <p:sldId id="318" r:id="rId76"/>
    <p:sldId id="349" r:id="rId77"/>
    <p:sldId id="319" r:id="rId78"/>
    <p:sldId id="350" r:id="rId79"/>
    <p:sldId id="321" r:id="rId80"/>
    <p:sldId id="351" r:id="rId81"/>
    <p:sldId id="320" r:id="rId82"/>
    <p:sldId id="352" r:id="rId83"/>
    <p:sldId id="322" r:id="rId84"/>
    <p:sldId id="323" r:id="rId85"/>
    <p:sldId id="324" r:id="rId86"/>
    <p:sldId id="325" r:id="rId87"/>
    <p:sldId id="326" r:id="rId88"/>
    <p:sldId id="327" r:id="rId89"/>
    <p:sldId id="328" r:id="rId90"/>
    <p:sldId id="329" r:id="rId91"/>
    <p:sldId id="353" r:id="rId92"/>
    <p:sldId id="354" r:id="rId93"/>
    <p:sldId id="333" r:id="rId9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9" autoAdjust="0"/>
  </p:normalViewPr>
  <p:slideViewPr>
    <p:cSldViewPr snapToGrid="0">
      <p:cViewPr varScale="1">
        <p:scale>
          <a:sx n="82" d="100"/>
          <a:sy n="82" d="100"/>
        </p:scale>
        <p:origin x="720" y="72"/>
      </p:cViewPr>
      <p:guideLst/>
    </p:cSldViewPr>
  </p:slideViewPr>
  <p:outlineViewPr>
    <p:cViewPr>
      <p:scale>
        <a:sx n="33" d="100"/>
        <a:sy n="33" d="100"/>
      </p:scale>
      <p:origin x="0" y="-2508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1228E94F-355C-407F-B5BB-7C384068711E}" type="datetimeFigureOut">
              <a:rPr lang="en-US" smtClean="0"/>
              <a:t>1/24/2024</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EB1038F-C5E8-406F-9284-90AC2749D446}" type="slidenum">
              <a:rPr lang="en-US" smtClean="0"/>
              <a:t>‹#›</a:t>
            </a:fld>
            <a:endParaRPr lang="en-US"/>
          </a:p>
        </p:txBody>
      </p:sp>
    </p:spTree>
    <p:extLst>
      <p:ext uri="{BB962C8B-B14F-4D97-AF65-F5344CB8AC3E}">
        <p14:creationId xmlns:p14="http://schemas.microsoft.com/office/powerpoint/2010/main" val="2324258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28E94F-355C-407F-B5BB-7C384068711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1722389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1228E94F-355C-407F-B5BB-7C384068711E}" type="datetimeFigureOut">
              <a:rPr lang="en-US" smtClean="0"/>
              <a:t>1/24/2024</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EB1038F-C5E8-406F-9284-90AC2749D446}" type="slidenum">
              <a:rPr lang="en-US" smtClean="0"/>
              <a:t>‹#›</a:t>
            </a:fld>
            <a:endParaRPr lang="en-US"/>
          </a:p>
        </p:txBody>
      </p:sp>
    </p:spTree>
    <p:extLst>
      <p:ext uri="{BB962C8B-B14F-4D97-AF65-F5344CB8AC3E}">
        <p14:creationId xmlns:p14="http://schemas.microsoft.com/office/powerpoint/2010/main" val="2921165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28E94F-355C-407F-B5BB-7C384068711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320514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1228E94F-355C-407F-B5BB-7C384068711E}" type="datetimeFigureOut">
              <a:rPr lang="en-US" smtClean="0"/>
              <a:t>1/24/2024</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EB1038F-C5E8-406F-9284-90AC2749D446}" type="slidenum">
              <a:rPr lang="en-US" smtClean="0"/>
              <a:t>‹#›</a:t>
            </a:fld>
            <a:endParaRPr lang="en-US"/>
          </a:p>
        </p:txBody>
      </p:sp>
    </p:spTree>
    <p:extLst>
      <p:ext uri="{BB962C8B-B14F-4D97-AF65-F5344CB8AC3E}">
        <p14:creationId xmlns:p14="http://schemas.microsoft.com/office/powerpoint/2010/main" val="2767281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228E94F-355C-407F-B5BB-7C384068711E}"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3391971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28E94F-355C-407F-B5BB-7C384068711E}" type="datetimeFigureOut">
              <a:rPr lang="en-US" smtClean="0"/>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2591520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228E94F-355C-407F-B5BB-7C384068711E}" type="datetimeFigureOut">
              <a:rPr lang="en-US" smtClean="0"/>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3168177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28E94F-355C-407F-B5BB-7C384068711E}" type="datetimeFigureOut">
              <a:rPr lang="en-US" smtClean="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3366774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1228E94F-355C-407F-B5BB-7C384068711E}" type="datetimeFigureOut">
              <a:rPr lang="en-US" smtClean="0"/>
              <a:t>1/24/2024</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EB1038F-C5E8-406F-9284-90AC2749D446}" type="slidenum">
              <a:rPr lang="en-US" smtClean="0"/>
              <a:t>‹#›</a:t>
            </a:fld>
            <a:endParaRPr lang="en-US"/>
          </a:p>
        </p:txBody>
      </p:sp>
    </p:spTree>
    <p:extLst>
      <p:ext uri="{BB962C8B-B14F-4D97-AF65-F5344CB8AC3E}">
        <p14:creationId xmlns:p14="http://schemas.microsoft.com/office/powerpoint/2010/main" val="2190676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28E94F-355C-407F-B5BB-7C384068711E}"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B1038F-C5E8-406F-9284-90AC2749D446}" type="slidenum">
              <a:rPr lang="en-US" smtClean="0"/>
              <a:t>‹#›</a:t>
            </a:fld>
            <a:endParaRPr lang="en-US"/>
          </a:p>
        </p:txBody>
      </p:sp>
    </p:spTree>
    <p:extLst>
      <p:ext uri="{BB962C8B-B14F-4D97-AF65-F5344CB8AC3E}">
        <p14:creationId xmlns:p14="http://schemas.microsoft.com/office/powerpoint/2010/main" val="2126384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1228E94F-355C-407F-B5BB-7C384068711E}" type="datetimeFigureOut">
              <a:rPr lang="en-US" smtClean="0"/>
              <a:t>1/24/2024</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EB1038F-C5E8-406F-9284-90AC2749D446}"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159516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0DF4-682B-D38A-9189-09FD6A3DACC2}"/>
              </a:ext>
            </a:extLst>
          </p:cNvPr>
          <p:cNvSpPr>
            <a:spLocks noGrp="1"/>
          </p:cNvSpPr>
          <p:nvPr>
            <p:ph type="ctrTitle"/>
          </p:nvPr>
        </p:nvSpPr>
        <p:spPr/>
        <p:txBody>
          <a:bodyPr/>
          <a:lstStyle/>
          <a:p>
            <a:r>
              <a:rPr lang="en-US" dirty="0"/>
              <a:t>GIT &amp; GITHUB</a:t>
            </a:r>
          </a:p>
        </p:txBody>
      </p:sp>
      <p:sp>
        <p:nvSpPr>
          <p:cNvPr id="3" name="Subtitle 2">
            <a:extLst>
              <a:ext uri="{FF2B5EF4-FFF2-40B4-BE49-F238E27FC236}">
                <a16:creationId xmlns:a16="http://schemas.microsoft.com/office/drawing/2014/main" id="{613F3FE4-922C-3B3F-1EFD-C8BC6B096252}"/>
              </a:ext>
            </a:extLst>
          </p:cNvPr>
          <p:cNvSpPr>
            <a:spLocks noGrp="1"/>
          </p:cNvSpPr>
          <p:nvPr>
            <p:ph type="subTitle" idx="1"/>
          </p:nvPr>
        </p:nvSpPr>
        <p:spPr/>
        <p:txBody>
          <a:bodyPr/>
          <a:lstStyle/>
          <a:p>
            <a:r>
              <a:rPr lang="en-US" dirty="0"/>
              <a:t>Lecture</a:t>
            </a:r>
          </a:p>
        </p:txBody>
      </p:sp>
      <p:sp>
        <p:nvSpPr>
          <p:cNvPr id="4" name="TextBox 3">
            <a:extLst>
              <a:ext uri="{FF2B5EF4-FFF2-40B4-BE49-F238E27FC236}">
                <a16:creationId xmlns:a16="http://schemas.microsoft.com/office/drawing/2014/main" id="{92F8D642-979A-4520-A2EF-1737679ADFEE}"/>
              </a:ext>
            </a:extLst>
          </p:cNvPr>
          <p:cNvSpPr txBox="1"/>
          <p:nvPr/>
        </p:nvSpPr>
        <p:spPr>
          <a:xfrm>
            <a:off x="436880" y="5476240"/>
            <a:ext cx="8865740" cy="923330"/>
          </a:xfrm>
          <a:prstGeom prst="rect">
            <a:avLst/>
          </a:prstGeom>
          <a:noFill/>
        </p:spPr>
        <p:txBody>
          <a:bodyPr wrap="square" rtlCol="0">
            <a:spAutoFit/>
          </a:bodyPr>
          <a:lstStyle/>
          <a:p>
            <a:pPr algn="just"/>
            <a:r>
              <a:rPr lang="en-US" dirty="0">
                <a:solidFill>
                  <a:schemeClr val="bg1"/>
                </a:solidFill>
              </a:rPr>
              <a:t>Joel Enrique Esparza Ramirez</a:t>
            </a:r>
          </a:p>
          <a:p>
            <a:pPr algn="just"/>
            <a:r>
              <a:rPr lang="en-US" dirty="0">
                <a:solidFill>
                  <a:schemeClr val="bg1"/>
                </a:solidFill>
              </a:rPr>
              <a:t>Internet of Things</a:t>
            </a:r>
          </a:p>
          <a:p>
            <a:pPr algn="just"/>
            <a:r>
              <a:rPr lang="en-US" dirty="0">
                <a:solidFill>
                  <a:schemeClr val="bg1"/>
                </a:solidFill>
              </a:rPr>
              <a:t>Resource: https://www.freecodecamp.org/news/gitting-things-done-book/</a:t>
            </a:r>
          </a:p>
        </p:txBody>
      </p:sp>
    </p:spTree>
    <p:extLst>
      <p:ext uri="{BB962C8B-B14F-4D97-AF65-F5344CB8AC3E}">
        <p14:creationId xmlns:p14="http://schemas.microsoft.com/office/powerpoint/2010/main" val="1145467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A470F-F7A6-396A-2E3B-4277E7855276}"/>
              </a:ext>
            </a:extLst>
          </p:cNvPr>
          <p:cNvSpPr>
            <a:spLocks noGrp="1"/>
          </p:cNvSpPr>
          <p:nvPr>
            <p:ph type="title"/>
          </p:nvPr>
        </p:nvSpPr>
        <p:spPr/>
        <p:txBody>
          <a:bodyPr/>
          <a:lstStyle/>
          <a:p>
            <a:r>
              <a:rPr lang="en-US" dirty="0"/>
              <a:t>SHA-1</a:t>
            </a:r>
          </a:p>
        </p:txBody>
      </p:sp>
      <p:sp>
        <p:nvSpPr>
          <p:cNvPr id="3" name="Content Placeholder 2">
            <a:extLst>
              <a:ext uri="{FF2B5EF4-FFF2-40B4-BE49-F238E27FC236}">
                <a16:creationId xmlns:a16="http://schemas.microsoft.com/office/drawing/2014/main" id="{6ED0A897-0496-C6B2-F0AD-E4C373E9CE16}"/>
              </a:ext>
            </a:extLst>
          </p:cNvPr>
          <p:cNvSpPr>
            <a:spLocks noGrp="1"/>
          </p:cNvSpPr>
          <p:nvPr>
            <p:ph idx="1"/>
          </p:nvPr>
        </p:nvSpPr>
        <p:spPr/>
        <p:txBody>
          <a:bodyPr>
            <a:normAutofit/>
          </a:bodyPr>
          <a:lstStyle/>
          <a:p>
            <a:r>
              <a:rPr lang="en-US" sz="2800" dirty="0"/>
              <a:t>Git uses SHA-1 as its hash function in order to identify objects. It relies on it being deterministic, such that an object will always have the same identifier.</a:t>
            </a:r>
          </a:p>
        </p:txBody>
      </p:sp>
    </p:spTree>
    <p:extLst>
      <p:ext uri="{BB962C8B-B14F-4D97-AF65-F5344CB8AC3E}">
        <p14:creationId xmlns:p14="http://schemas.microsoft.com/office/powerpoint/2010/main" val="3368909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1A331-9857-2E8F-3536-5CAC7CFF03B0}"/>
              </a:ext>
            </a:extLst>
          </p:cNvPr>
          <p:cNvSpPr>
            <a:spLocks noGrp="1"/>
          </p:cNvSpPr>
          <p:nvPr>
            <p:ph type="title"/>
          </p:nvPr>
        </p:nvSpPr>
        <p:spPr/>
        <p:txBody>
          <a:bodyPr/>
          <a:lstStyle/>
          <a:p>
            <a:r>
              <a:rPr lang="en-US" dirty="0"/>
              <a:t>Trees</a:t>
            </a:r>
          </a:p>
        </p:txBody>
      </p:sp>
      <p:sp>
        <p:nvSpPr>
          <p:cNvPr id="3" name="Content Placeholder 2">
            <a:extLst>
              <a:ext uri="{FF2B5EF4-FFF2-40B4-BE49-F238E27FC236}">
                <a16:creationId xmlns:a16="http://schemas.microsoft.com/office/drawing/2014/main" id="{E2A7EF05-5C4E-E77C-A4B1-52BF578E7C36}"/>
              </a:ext>
            </a:extLst>
          </p:cNvPr>
          <p:cNvSpPr>
            <a:spLocks noGrp="1"/>
          </p:cNvSpPr>
          <p:nvPr>
            <p:ph idx="1"/>
          </p:nvPr>
        </p:nvSpPr>
        <p:spPr/>
        <p:txBody>
          <a:bodyPr/>
          <a:lstStyle/>
          <a:p>
            <a:r>
              <a:rPr lang="en-US" sz="2800" dirty="0"/>
              <a:t>In Git, the equivalent of a directory is a </a:t>
            </a:r>
            <a:r>
              <a:rPr lang="en-US" sz="2800" b="1" dirty="0"/>
              <a:t>tree</a:t>
            </a:r>
            <a:r>
              <a:rPr lang="en-US" sz="2800" dirty="0"/>
              <a:t>. A tree is basically a directory listing, referring to blobs, as well as other trees.</a:t>
            </a:r>
          </a:p>
          <a:p>
            <a:r>
              <a:rPr lang="en-US" sz="2800" dirty="0"/>
              <a:t>Trees are identified by their SHA-1 hashes as well. Referring to these objects, either blobs or other trees, happens via the SHA-1 hash of the objects.</a:t>
            </a:r>
          </a:p>
          <a:p>
            <a:endParaRPr lang="en-US" dirty="0"/>
          </a:p>
        </p:txBody>
      </p:sp>
    </p:spTree>
    <p:extLst>
      <p:ext uri="{BB962C8B-B14F-4D97-AF65-F5344CB8AC3E}">
        <p14:creationId xmlns:p14="http://schemas.microsoft.com/office/powerpoint/2010/main" val="2112067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52FA65-E9FD-B96B-8696-425E7F56D168}"/>
              </a:ext>
            </a:extLst>
          </p:cNvPr>
          <p:cNvPicPr>
            <a:picLocks noChangeAspect="1"/>
          </p:cNvPicPr>
          <p:nvPr/>
        </p:nvPicPr>
        <p:blipFill>
          <a:blip r:embed="rId2"/>
          <a:stretch>
            <a:fillRect/>
          </a:stretch>
        </p:blipFill>
        <p:spPr>
          <a:xfrm>
            <a:off x="1437625" y="1718111"/>
            <a:ext cx="9316750" cy="3962953"/>
          </a:xfrm>
          <a:prstGeom prst="rect">
            <a:avLst/>
          </a:prstGeom>
        </p:spPr>
      </p:pic>
    </p:spTree>
    <p:extLst>
      <p:ext uri="{BB962C8B-B14F-4D97-AF65-F5344CB8AC3E}">
        <p14:creationId xmlns:p14="http://schemas.microsoft.com/office/powerpoint/2010/main" val="3889776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FF8AB8-CABF-C198-05D3-826C8D68486F}"/>
              </a:ext>
            </a:extLst>
          </p:cNvPr>
          <p:cNvPicPr>
            <a:picLocks noChangeAspect="1"/>
          </p:cNvPicPr>
          <p:nvPr/>
        </p:nvPicPr>
        <p:blipFill>
          <a:blip r:embed="rId2"/>
          <a:stretch>
            <a:fillRect/>
          </a:stretch>
        </p:blipFill>
        <p:spPr>
          <a:xfrm>
            <a:off x="1475730" y="1742839"/>
            <a:ext cx="9240540" cy="3372321"/>
          </a:xfrm>
          <a:prstGeom prst="rect">
            <a:avLst/>
          </a:prstGeom>
        </p:spPr>
      </p:pic>
    </p:spTree>
    <p:extLst>
      <p:ext uri="{BB962C8B-B14F-4D97-AF65-F5344CB8AC3E}">
        <p14:creationId xmlns:p14="http://schemas.microsoft.com/office/powerpoint/2010/main" val="79287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2A8B8-9A5A-93AB-4B76-B9525713A5B2}"/>
              </a:ext>
            </a:extLst>
          </p:cNvPr>
          <p:cNvSpPr>
            <a:spLocks noGrp="1"/>
          </p:cNvSpPr>
          <p:nvPr>
            <p:ph type="title"/>
          </p:nvPr>
        </p:nvSpPr>
        <p:spPr/>
        <p:txBody>
          <a:bodyPr/>
          <a:lstStyle/>
          <a:p>
            <a:r>
              <a:rPr lang="en-US" dirty="0"/>
              <a:t>Commit</a:t>
            </a:r>
          </a:p>
        </p:txBody>
      </p:sp>
      <p:sp>
        <p:nvSpPr>
          <p:cNvPr id="3" name="Content Placeholder 2">
            <a:extLst>
              <a:ext uri="{FF2B5EF4-FFF2-40B4-BE49-F238E27FC236}">
                <a16:creationId xmlns:a16="http://schemas.microsoft.com/office/drawing/2014/main" id="{47B0D411-D7A6-06E1-C827-A1BD52CF4D14}"/>
              </a:ext>
            </a:extLst>
          </p:cNvPr>
          <p:cNvSpPr>
            <a:spLocks noGrp="1"/>
          </p:cNvSpPr>
          <p:nvPr>
            <p:ph idx="1"/>
          </p:nvPr>
        </p:nvSpPr>
        <p:spPr/>
        <p:txBody>
          <a:bodyPr>
            <a:normAutofit/>
          </a:bodyPr>
          <a:lstStyle/>
          <a:p>
            <a:r>
              <a:rPr lang="en-US" sz="2800" dirty="0"/>
              <a:t>In Git, a snapshot is a </a:t>
            </a:r>
            <a:r>
              <a:rPr lang="en-US" sz="2800" b="1" dirty="0"/>
              <a:t>commit</a:t>
            </a:r>
            <a:r>
              <a:rPr lang="en-US" sz="2800" dirty="0"/>
              <a:t>. A commit object includes a pointer to the main tree (the root directory of the file system), as well as other meta-data such as the committer (the user who authored the commit), a commit message, and the commit time.</a:t>
            </a:r>
          </a:p>
        </p:txBody>
      </p:sp>
    </p:spTree>
    <p:extLst>
      <p:ext uri="{BB962C8B-B14F-4D97-AF65-F5344CB8AC3E}">
        <p14:creationId xmlns:p14="http://schemas.microsoft.com/office/powerpoint/2010/main" val="2319917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5784-6F16-C5DD-E81F-D32259C5D79B}"/>
              </a:ext>
            </a:extLst>
          </p:cNvPr>
          <p:cNvSpPr>
            <a:spLocks noGrp="1"/>
          </p:cNvSpPr>
          <p:nvPr>
            <p:ph type="title"/>
          </p:nvPr>
        </p:nvSpPr>
        <p:spPr/>
        <p:txBody>
          <a:bodyPr/>
          <a:lstStyle/>
          <a:p>
            <a:r>
              <a:rPr lang="en-US" dirty="0"/>
              <a:t>Commit</a:t>
            </a:r>
          </a:p>
        </p:txBody>
      </p:sp>
      <p:sp>
        <p:nvSpPr>
          <p:cNvPr id="3" name="Content Placeholder 2">
            <a:extLst>
              <a:ext uri="{FF2B5EF4-FFF2-40B4-BE49-F238E27FC236}">
                <a16:creationId xmlns:a16="http://schemas.microsoft.com/office/drawing/2014/main" id="{5FDB8627-DCAC-373E-E858-050E559FBEB2}"/>
              </a:ext>
            </a:extLst>
          </p:cNvPr>
          <p:cNvSpPr>
            <a:spLocks noGrp="1"/>
          </p:cNvSpPr>
          <p:nvPr>
            <p:ph idx="1"/>
          </p:nvPr>
        </p:nvSpPr>
        <p:spPr/>
        <p:txBody>
          <a:bodyPr>
            <a:normAutofit/>
          </a:bodyPr>
          <a:lstStyle/>
          <a:p>
            <a:r>
              <a:rPr lang="en-US" sz="2800" dirty="0"/>
              <a:t>In most cases, a commit also has one or more parent commits — the previous snapshot (or snapshots). Of course, commit objects are also identified by their SHA-1 hashes. These are the hashes you are probably used to seeing when you use commands such as git log.</a:t>
            </a:r>
          </a:p>
        </p:txBody>
      </p:sp>
    </p:spTree>
    <p:extLst>
      <p:ext uri="{BB962C8B-B14F-4D97-AF65-F5344CB8AC3E}">
        <p14:creationId xmlns:p14="http://schemas.microsoft.com/office/powerpoint/2010/main" val="311936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5A5F6A-0CFC-6176-1936-D0BD2DC5060C}"/>
              </a:ext>
            </a:extLst>
          </p:cNvPr>
          <p:cNvPicPr>
            <a:picLocks noChangeAspect="1"/>
          </p:cNvPicPr>
          <p:nvPr/>
        </p:nvPicPr>
        <p:blipFill>
          <a:blip r:embed="rId2"/>
          <a:stretch>
            <a:fillRect/>
          </a:stretch>
        </p:blipFill>
        <p:spPr>
          <a:xfrm>
            <a:off x="1671020" y="1823813"/>
            <a:ext cx="8849960" cy="3210373"/>
          </a:xfrm>
          <a:prstGeom prst="rect">
            <a:avLst/>
          </a:prstGeom>
        </p:spPr>
      </p:pic>
    </p:spTree>
    <p:extLst>
      <p:ext uri="{BB962C8B-B14F-4D97-AF65-F5344CB8AC3E}">
        <p14:creationId xmlns:p14="http://schemas.microsoft.com/office/powerpoint/2010/main" val="8807166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C305C-0330-FE1C-ADC4-FC9DD254DE38}"/>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2EF648D6-79F7-E0D0-E34B-E29089E3891D}"/>
              </a:ext>
            </a:extLst>
          </p:cNvPr>
          <p:cNvSpPr>
            <a:spLocks noGrp="1"/>
          </p:cNvSpPr>
          <p:nvPr>
            <p:ph idx="1"/>
          </p:nvPr>
        </p:nvSpPr>
        <p:spPr/>
        <p:txBody>
          <a:bodyPr>
            <a:normAutofit/>
          </a:bodyPr>
          <a:lstStyle/>
          <a:p>
            <a:r>
              <a:rPr lang="en-US" sz="2800" dirty="0"/>
              <a:t>Examine what happens if you change the contents of a file. Say that you edit the file 1.txt, and add an exclamation mark — that is, you changed the content from HELLO WORLD, to HELLO WORLD!.</a:t>
            </a:r>
          </a:p>
          <a:p>
            <a:endParaRPr lang="en-US" sz="2800" dirty="0"/>
          </a:p>
          <a:p>
            <a:r>
              <a:rPr lang="en-US" sz="2800" dirty="0"/>
              <a:t>Well, this change means that Git creates a new blob object, with a new SHA-1 hash. This makes sense, as sha1("HELLO WORLD") is different from sha1("HELLO WORLD!").</a:t>
            </a:r>
          </a:p>
        </p:txBody>
      </p:sp>
    </p:spTree>
    <p:extLst>
      <p:ext uri="{BB962C8B-B14F-4D97-AF65-F5344CB8AC3E}">
        <p14:creationId xmlns:p14="http://schemas.microsoft.com/office/powerpoint/2010/main" val="3435959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F461E1-6627-8A4A-5C5A-2E498022DAF9}"/>
              </a:ext>
            </a:extLst>
          </p:cNvPr>
          <p:cNvPicPr>
            <a:picLocks noChangeAspect="1"/>
          </p:cNvPicPr>
          <p:nvPr/>
        </p:nvPicPr>
        <p:blipFill>
          <a:blip r:embed="rId2"/>
          <a:stretch>
            <a:fillRect/>
          </a:stretch>
        </p:blipFill>
        <p:spPr>
          <a:xfrm>
            <a:off x="1528125" y="1904787"/>
            <a:ext cx="9135750" cy="3048425"/>
          </a:xfrm>
          <a:prstGeom prst="rect">
            <a:avLst/>
          </a:prstGeom>
        </p:spPr>
      </p:pic>
    </p:spTree>
    <p:extLst>
      <p:ext uri="{BB962C8B-B14F-4D97-AF65-F5344CB8AC3E}">
        <p14:creationId xmlns:p14="http://schemas.microsoft.com/office/powerpoint/2010/main" val="2157180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85F8E-18B9-1655-6EA6-1AA834FEA683}"/>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79269F8E-4EC3-C62B-AA28-4E48166C1F83}"/>
              </a:ext>
            </a:extLst>
          </p:cNvPr>
          <p:cNvSpPr>
            <a:spLocks noGrp="1"/>
          </p:cNvSpPr>
          <p:nvPr>
            <p:ph idx="1"/>
          </p:nvPr>
        </p:nvSpPr>
        <p:spPr/>
        <p:txBody>
          <a:bodyPr>
            <a:normAutofit/>
          </a:bodyPr>
          <a:lstStyle/>
          <a:p>
            <a:r>
              <a:rPr lang="en-US" sz="2800" dirty="0"/>
              <a:t>Since you have a new hash, then the tree's listing should also change. After all, your tree no longer points to blob 73D8A, but rather blob 62E7A instead. Since you change the tree's contents, you also change its hash.</a:t>
            </a:r>
          </a:p>
        </p:txBody>
      </p:sp>
    </p:spTree>
    <p:extLst>
      <p:ext uri="{BB962C8B-B14F-4D97-AF65-F5344CB8AC3E}">
        <p14:creationId xmlns:p14="http://schemas.microsoft.com/office/powerpoint/2010/main" val="305608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7852E-4D5A-7CBF-5C10-C603BCCCB380}"/>
              </a:ext>
            </a:extLst>
          </p:cNvPr>
          <p:cNvSpPr>
            <a:spLocks noGrp="1"/>
          </p:cNvSpPr>
          <p:nvPr>
            <p:ph type="title"/>
          </p:nvPr>
        </p:nvSpPr>
        <p:spPr/>
        <p:txBody>
          <a:bodyPr/>
          <a:lstStyle/>
          <a:p>
            <a:r>
              <a:rPr lang="en-US" dirty="0"/>
              <a:t>GIT HISTORY</a:t>
            </a:r>
          </a:p>
        </p:txBody>
      </p:sp>
      <p:sp>
        <p:nvSpPr>
          <p:cNvPr id="3" name="Content Placeholder 2">
            <a:extLst>
              <a:ext uri="{FF2B5EF4-FFF2-40B4-BE49-F238E27FC236}">
                <a16:creationId xmlns:a16="http://schemas.microsoft.com/office/drawing/2014/main" id="{98FE2187-7563-ABAB-F1F0-21E2957F72B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73356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C20AD5B-3FD6-9C5A-B354-6983C47EA239}"/>
              </a:ext>
            </a:extLst>
          </p:cNvPr>
          <p:cNvPicPr>
            <a:picLocks noGrp="1" noChangeAspect="1"/>
          </p:cNvPicPr>
          <p:nvPr>
            <p:ph idx="4294967295"/>
          </p:nvPr>
        </p:nvPicPr>
        <p:blipFill>
          <a:blip r:embed="rId2"/>
          <a:stretch>
            <a:fillRect/>
          </a:stretch>
        </p:blipFill>
        <p:spPr>
          <a:xfrm>
            <a:off x="1624012" y="1780381"/>
            <a:ext cx="8943975" cy="3297238"/>
          </a:xfrm>
        </p:spPr>
      </p:pic>
    </p:spTree>
    <p:extLst>
      <p:ext uri="{BB962C8B-B14F-4D97-AF65-F5344CB8AC3E}">
        <p14:creationId xmlns:p14="http://schemas.microsoft.com/office/powerpoint/2010/main" val="37971119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DBCC9-D30C-0BA2-6D71-3C2D4754D73B}"/>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EFE9B68-4393-961E-F0BE-3AC37F82D50B}"/>
              </a:ext>
            </a:extLst>
          </p:cNvPr>
          <p:cNvSpPr>
            <a:spLocks noGrp="1"/>
          </p:cNvSpPr>
          <p:nvPr>
            <p:ph idx="1"/>
          </p:nvPr>
        </p:nvSpPr>
        <p:spPr/>
        <p:txBody>
          <a:bodyPr>
            <a:normAutofit/>
          </a:bodyPr>
          <a:lstStyle/>
          <a:p>
            <a:r>
              <a:rPr lang="en-US" sz="2800" dirty="0"/>
              <a:t>And now, since the hash of that tree is different, you also need to change the parent tree — as the latter no longer points to tree CAFE7, but rather to tree 24601. Consequently, the parent tree will also have a new hash.</a:t>
            </a:r>
          </a:p>
        </p:txBody>
      </p:sp>
    </p:spTree>
    <p:extLst>
      <p:ext uri="{BB962C8B-B14F-4D97-AF65-F5344CB8AC3E}">
        <p14:creationId xmlns:p14="http://schemas.microsoft.com/office/powerpoint/2010/main" val="12853680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2CD333-6663-93FE-9C11-CDCD68F246C2}"/>
              </a:ext>
            </a:extLst>
          </p:cNvPr>
          <p:cNvPicPr>
            <a:picLocks noChangeAspect="1"/>
          </p:cNvPicPr>
          <p:nvPr/>
        </p:nvPicPr>
        <p:blipFill>
          <a:blip r:embed="rId2"/>
          <a:stretch>
            <a:fillRect/>
          </a:stretch>
        </p:blipFill>
        <p:spPr>
          <a:xfrm>
            <a:off x="1561467" y="1685681"/>
            <a:ext cx="9069066" cy="3486637"/>
          </a:xfrm>
          <a:prstGeom prst="rect">
            <a:avLst/>
          </a:prstGeom>
        </p:spPr>
      </p:pic>
    </p:spTree>
    <p:extLst>
      <p:ext uri="{BB962C8B-B14F-4D97-AF65-F5344CB8AC3E}">
        <p14:creationId xmlns:p14="http://schemas.microsoft.com/office/powerpoint/2010/main" val="25740406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FDFB-17F9-E16B-B569-312E84C284A8}"/>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7DBDC275-6FEF-B243-D519-0ABFFC3C58CF}"/>
              </a:ext>
            </a:extLst>
          </p:cNvPr>
          <p:cNvSpPr>
            <a:spLocks noGrp="1"/>
          </p:cNvSpPr>
          <p:nvPr>
            <p:ph idx="1"/>
          </p:nvPr>
        </p:nvSpPr>
        <p:spPr/>
        <p:txBody>
          <a:bodyPr>
            <a:normAutofit/>
          </a:bodyPr>
          <a:lstStyle/>
          <a:p>
            <a:r>
              <a:rPr lang="en-US" sz="2800" dirty="0"/>
              <a:t>Since this commit is not the first commit, it also has a parent commit — commit A1337.</a:t>
            </a:r>
          </a:p>
        </p:txBody>
      </p:sp>
    </p:spTree>
    <p:extLst>
      <p:ext uri="{BB962C8B-B14F-4D97-AF65-F5344CB8AC3E}">
        <p14:creationId xmlns:p14="http://schemas.microsoft.com/office/powerpoint/2010/main" val="607948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4F4E49-F675-2E4F-BD6E-B3AC43DE76AC}"/>
              </a:ext>
            </a:extLst>
          </p:cNvPr>
          <p:cNvPicPr>
            <a:picLocks noChangeAspect="1"/>
          </p:cNvPicPr>
          <p:nvPr/>
        </p:nvPicPr>
        <p:blipFill>
          <a:blip r:embed="rId2"/>
          <a:stretch>
            <a:fillRect/>
          </a:stretch>
        </p:blipFill>
        <p:spPr>
          <a:xfrm>
            <a:off x="1485256" y="1114102"/>
            <a:ext cx="9221487" cy="4629796"/>
          </a:xfrm>
          <a:prstGeom prst="rect">
            <a:avLst/>
          </a:prstGeom>
        </p:spPr>
      </p:pic>
    </p:spTree>
    <p:extLst>
      <p:ext uri="{BB962C8B-B14F-4D97-AF65-F5344CB8AC3E}">
        <p14:creationId xmlns:p14="http://schemas.microsoft.com/office/powerpoint/2010/main" val="2164291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0507-6A8D-8699-BFCF-C6BB79A75D33}"/>
              </a:ext>
            </a:extLst>
          </p:cNvPr>
          <p:cNvSpPr>
            <a:spLocks noGrp="1"/>
          </p:cNvSpPr>
          <p:nvPr>
            <p:ph type="title"/>
          </p:nvPr>
        </p:nvSpPr>
        <p:spPr/>
        <p:txBody>
          <a:bodyPr/>
          <a:lstStyle/>
          <a:p>
            <a:r>
              <a:rPr lang="en-US" dirty="0"/>
              <a:t>RECAP Git Objects</a:t>
            </a:r>
          </a:p>
        </p:txBody>
      </p:sp>
      <p:sp>
        <p:nvSpPr>
          <p:cNvPr id="3" name="Content Placeholder 2">
            <a:extLst>
              <a:ext uri="{FF2B5EF4-FFF2-40B4-BE49-F238E27FC236}">
                <a16:creationId xmlns:a16="http://schemas.microsoft.com/office/drawing/2014/main" id="{3B927C9A-B957-E99A-DE2C-5D8FDFDAF338}"/>
              </a:ext>
            </a:extLst>
          </p:cNvPr>
          <p:cNvSpPr>
            <a:spLocks noGrp="1"/>
          </p:cNvSpPr>
          <p:nvPr>
            <p:ph idx="1"/>
          </p:nvPr>
        </p:nvSpPr>
        <p:spPr/>
        <p:txBody>
          <a:bodyPr>
            <a:normAutofit/>
          </a:bodyPr>
          <a:lstStyle/>
          <a:p>
            <a:pPr marL="0" indent="0">
              <a:buNone/>
            </a:pPr>
            <a:r>
              <a:rPr lang="en-US" sz="2800" dirty="0"/>
              <a:t>To recap, in this section we introduced three Git objects:</a:t>
            </a:r>
          </a:p>
          <a:p>
            <a:endParaRPr lang="en-US" sz="2800" dirty="0"/>
          </a:p>
          <a:p>
            <a:r>
              <a:rPr lang="en-US" sz="2800" dirty="0"/>
              <a:t>    Blob — contents of a file.</a:t>
            </a:r>
          </a:p>
          <a:p>
            <a:r>
              <a:rPr lang="en-US" sz="2800" dirty="0"/>
              <a:t>    Tree — a directory listing (of blobs and trees).</a:t>
            </a:r>
          </a:p>
          <a:p>
            <a:r>
              <a:rPr lang="en-US" sz="2800" dirty="0"/>
              <a:t>    Commit — a snapshot of the working tree.</a:t>
            </a:r>
          </a:p>
        </p:txBody>
      </p:sp>
    </p:spTree>
    <p:extLst>
      <p:ext uri="{BB962C8B-B14F-4D97-AF65-F5344CB8AC3E}">
        <p14:creationId xmlns:p14="http://schemas.microsoft.com/office/powerpoint/2010/main" val="1150301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B8ED03-3B2B-F19B-DF1C-EC653EFD79C4}"/>
              </a:ext>
            </a:extLst>
          </p:cNvPr>
          <p:cNvSpPr>
            <a:spLocks noGrp="1"/>
          </p:cNvSpPr>
          <p:nvPr>
            <p:ph type="title"/>
          </p:nvPr>
        </p:nvSpPr>
        <p:spPr/>
        <p:txBody>
          <a:bodyPr/>
          <a:lstStyle/>
          <a:p>
            <a:r>
              <a:rPr lang="en-US" dirty="0"/>
              <a:t>Main Objects</a:t>
            </a:r>
          </a:p>
        </p:txBody>
      </p:sp>
      <p:sp>
        <p:nvSpPr>
          <p:cNvPr id="6" name="Text Placeholder 5">
            <a:extLst>
              <a:ext uri="{FF2B5EF4-FFF2-40B4-BE49-F238E27FC236}">
                <a16:creationId xmlns:a16="http://schemas.microsoft.com/office/drawing/2014/main" id="{330D4561-086A-037E-9550-A79DBBC57581}"/>
              </a:ext>
            </a:extLst>
          </p:cNvPr>
          <p:cNvSpPr>
            <a:spLocks noGrp="1"/>
          </p:cNvSpPr>
          <p:nvPr>
            <p:ph type="body" idx="1"/>
          </p:nvPr>
        </p:nvSpPr>
        <p:spPr/>
        <p:txBody>
          <a:bodyPr/>
          <a:lstStyle/>
          <a:p>
            <a:r>
              <a:rPr lang="en-US" dirty="0"/>
              <a:t>Branches IN Git</a:t>
            </a:r>
          </a:p>
        </p:txBody>
      </p:sp>
    </p:spTree>
    <p:extLst>
      <p:ext uri="{BB962C8B-B14F-4D97-AF65-F5344CB8AC3E}">
        <p14:creationId xmlns:p14="http://schemas.microsoft.com/office/powerpoint/2010/main" val="3846204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C0FA-BF8A-BAB6-9D4F-5C42A370D081}"/>
              </a:ext>
            </a:extLst>
          </p:cNvPr>
          <p:cNvSpPr>
            <a:spLocks noGrp="1"/>
          </p:cNvSpPr>
          <p:nvPr>
            <p:ph type="title"/>
          </p:nvPr>
        </p:nvSpPr>
        <p:spPr/>
        <p:txBody>
          <a:bodyPr/>
          <a:lstStyle/>
          <a:p>
            <a:r>
              <a:rPr lang="en-US" dirty="0"/>
              <a:t>Branch</a:t>
            </a:r>
          </a:p>
        </p:txBody>
      </p:sp>
      <p:sp>
        <p:nvSpPr>
          <p:cNvPr id="3" name="Content Placeholder 2">
            <a:extLst>
              <a:ext uri="{FF2B5EF4-FFF2-40B4-BE49-F238E27FC236}">
                <a16:creationId xmlns:a16="http://schemas.microsoft.com/office/drawing/2014/main" id="{7AFBD3CF-E37D-D353-D7DF-247699CC2629}"/>
              </a:ext>
            </a:extLst>
          </p:cNvPr>
          <p:cNvSpPr>
            <a:spLocks noGrp="1"/>
          </p:cNvSpPr>
          <p:nvPr>
            <p:ph idx="1"/>
          </p:nvPr>
        </p:nvSpPr>
        <p:spPr/>
        <p:txBody>
          <a:bodyPr/>
          <a:lstStyle/>
          <a:p>
            <a:r>
              <a:rPr lang="en-US" sz="2800" b="1" dirty="0"/>
              <a:t>A branch is just a named reference to a commit.</a:t>
            </a:r>
            <a:endParaRPr lang="en-US" sz="2800" dirty="0"/>
          </a:p>
          <a:p>
            <a:r>
              <a:rPr lang="en-US" sz="2800" dirty="0"/>
              <a:t>You can always reference a commit by its SHA-1 hash, but humans usually prefer other ways to name objects. A branch is one way to reference a commit, but it's really just that.</a:t>
            </a:r>
          </a:p>
          <a:p>
            <a:endParaRPr lang="en-US" dirty="0"/>
          </a:p>
        </p:txBody>
      </p:sp>
    </p:spTree>
    <p:extLst>
      <p:ext uri="{BB962C8B-B14F-4D97-AF65-F5344CB8AC3E}">
        <p14:creationId xmlns:p14="http://schemas.microsoft.com/office/powerpoint/2010/main" val="27822316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C40A5-0F33-9506-36C9-8B25BE3CFA63}"/>
              </a:ext>
            </a:extLst>
          </p:cNvPr>
          <p:cNvSpPr>
            <a:spLocks noGrp="1"/>
          </p:cNvSpPr>
          <p:nvPr>
            <p:ph type="title"/>
          </p:nvPr>
        </p:nvSpPr>
        <p:spPr/>
        <p:txBody>
          <a:bodyPr/>
          <a:lstStyle/>
          <a:p>
            <a:r>
              <a:rPr lang="en-US" dirty="0"/>
              <a:t>GIT INIT</a:t>
            </a:r>
          </a:p>
        </p:txBody>
      </p:sp>
      <p:sp>
        <p:nvSpPr>
          <p:cNvPr id="3" name="Content Placeholder 2">
            <a:extLst>
              <a:ext uri="{FF2B5EF4-FFF2-40B4-BE49-F238E27FC236}">
                <a16:creationId xmlns:a16="http://schemas.microsoft.com/office/drawing/2014/main" id="{99E0D5ED-4776-53BE-61CF-AFEB4619C8DF}"/>
              </a:ext>
            </a:extLst>
          </p:cNvPr>
          <p:cNvSpPr>
            <a:spLocks noGrp="1"/>
          </p:cNvSpPr>
          <p:nvPr>
            <p:ph idx="1"/>
          </p:nvPr>
        </p:nvSpPr>
        <p:spPr/>
        <p:txBody>
          <a:bodyPr>
            <a:normAutofit/>
          </a:bodyPr>
          <a:lstStyle/>
          <a:p>
            <a:r>
              <a:rPr lang="en-US" sz="2800" dirty="0"/>
              <a:t>In most repositories, the main line of development is done in a branch called main. This is just a name, and it's created when you use git </a:t>
            </a:r>
            <a:r>
              <a:rPr lang="en-US" sz="2800" dirty="0" err="1"/>
              <a:t>init</a:t>
            </a:r>
            <a:r>
              <a:rPr lang="en-US" sz="2800" dirty="0"/>
              <a:t>, making it widely used. However, you could use any other name you'd like.</a:t>
            </a:r>
          </a:p>
          <a:p>
            <a:endParaRPr lang="en-US" sz="2800" dirty="0"/>
          </a:p>
          <a:p>
            <a:r>
              <a:rPr lang="en-US" sz="2800" dirty="0"/>
              <a:t>Typically, the branch points to the latest commit in the line of development you are currently working on.</a:t>
            </a:r>
          </a:p>
        </p:txBody>
      </p:sp>
    </p:spTree>
    <p:extLst>
      <p:ext uri="{BB962C8B-B14F-4D97-AF65-F5344CB8AC3E}">
        <p14:creationId xmlns:p14="http://schemas.microsoft.com/office/powerpoint/2010/main" val="3591058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03C663-C126-0210-53A0-713AAF0003F9}"/>
              </a:ext>
            </a:extLst>
          </p:cNvPr>
          <p:cNvPicPr>
            <a:picLocks noChangeAspect="1"/>
          </p:cNvPicPr>
          <p:nvPr/>
        </p:nvPicPr>
        <p:blipFill>
          <a:blip r:embed="rId2"/>
          <a:stretch>
            <a:fillRect/>
          </a:stretch>
        </p:blipFill>
        <p:spPr>
          <a:xfrm>
            <a:off x="2307484" y="740488"/>
            <a:ext cx="7577031" cy="5865586"/>
          </a:xfrm>
          <a:prstGeom prst="rect">
            <a:avLst/>
          </a:prstGeom>
        </p:spPr>
      </p:pic>
    </p:spTree>
    <p:extLst>
      <p:ext uri="{BB962C8B-B14F-4D97-AF65-F5344CB8AC3E}">
        <p14:creationId xmlns:p14="http://schemas.microsoft.com/office/powerpoint/2010/main" val="1046861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9136-2CED-61FF-CC45-9EF34ED91802}"/>
              </a:ext>
            </a:extLst>
          </p:cNvPr>
          <p:cNvSpPr>
            <a:spLocks noGrp="1"/>
          </p:cNvSpPr>
          <p:nvPr>
            <p:ph type="title"/>
          </p:nvPr>
        </p:nvSpPr>
        <p:spPr/>
        <p:txBody>
          <a:bodyPr/>
          <a:lstStyle/>
          <a:p>
            <a:r>
              <a:rPr lang="en-US" dirty="0"/>
              <a:t>INSTALL GIT</a:t>
            </a:r>
          </a:p>
        </p:txBody>
      </p:sp>
      <p:sp>
        <p:nvSpPr>
          <p:cNvPr id="3" name="Content Placeholder 2">
            <a:extLst>
              <a:ext uri="{FF2B5EF4-FFF2-40B4-BE49-F238E27FC236}">
                <a16:creationId xmlns:a16="http://schemas.microsoft.com/office/drawing/2014/main" id="{398D7A7C-F0E8-0296-CA11-813A800EE4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32438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8432A-AA01-8A5E-196C-AF88588D8160}"/>
              </a:ext>
            </a:extLst>
          </p:cNvPr>
          <p:cNvSpPr>
            <a:spLocks noGrp="1"/>
          </p:cNvSpPr>
          <p:nvPr>
            <p:ph type="title"/>
          </p:nvPr>
        </p:nvSpPr>
        <p:spPr/>
        <p:txBody>
          <a:bodyPr/>
          <a:lstStyle/>
          <a:p>
            <a:r>
              <a:rPr lang="en-US" dirty="0"/>
              <a:t>GIT BRANCH &lt;name&gt;</a:t>
            </a:r>
          </a:p>
        </p:txBody>
      </p:sp>
      <p:sp>
        <p:nvSpPr>
          <p:cNvPr id="3" name="Content Placeholder 2">
            <a:extLst>
              <a:ext uri="{FF2B5EF4-FFF2-40B4-BE49-F238E27FC236}">
                <a16:creationId xmlns:a16="http://schemas.microsoft.com/office/drawing/2014/main" id="{6673C5D3-CE20-97CC-0414-8D5FBD59EA37}"/>
              </a:ext>
            </a:extLst>
          </p:cNvPr>
          <p:cNvSpPr>
            <a:spLocks noGrp="1"/>
          </p:cNvSpPr>
          <p:nvPr>
            <p:ph idx="1"/>
          </p:nvPr>
        </p:nvSpPr>
        <p:spPr/>
        <p:txBody>
          <a:bodyPr>
            <a:normAutofit/>
          </a:bodyPr>
          <a:lstStyle/>
          <a:p>
            <a:r>
              <a:rPr lang="en-US" sz="2800" dirty="0"/>
              <a:t>To create another branch, you can use the git branch command. When you do that, Git creates another pointer. If you created a branch called test, by using git branch test, you would be creating another pointer that points to the same commit as the branch you are on:</a:t>
            </a:r>
          </a:p>
        </p:txBody>
      </p:sp>
    </p:spTree>
    <p:extLst>
      <p:ext uri="{BB962C8B-B14F-4D97-AF65-F5344CB8AC3E}">
        <p14:creationId xmlns:p14="http://schemas.microsoft.com/office/powerpoint/2010/main" val="3190485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08E876-06AD-A638-468C-414299E24A6F}"/>
              </a:ext>
            </a:extLst>
          </p:cNvPr>
          <p:cNvPicPr>
            <a:picLocks noChangeAspect="1"/>
          </p:cNvPicPr>
          <p:nvPr/>
        </p:nvPicPr>
        <p:blipFill>
          <a:blip r:embed="rId2"/>
          <a:stretch>
            <a:fillRect/>
          </a:stretch>
        </p:blipFill>
        <p:spPr>
          <a:xfrm>
            <a:off x="2721166" y="707834"/>
            <a:ext cx="6749668" cy="5442332"/>
          </a:xfrm>
          <a:prstGeom prst="rect">
            <a:avLst/>
          </a:prstGeom>
        </p:spPr>
      </p:pic>
    </p:spTree>
    <p:extLst>
      <p:ext uri="{BB962C8B-B14F-4D97-AF65-F5344CB8AC3E}">
        <p14:creationId xmlns:p14="http://schemas.microsoft.com/office/powerpoint/2010/main" val="40692704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67095-3A90-FF9A-8E53-0399A5765D8A}"/>
              </a:ext>
            </a:extLst>
          </p:cNvPr>
          <p:cNvSpPr>
            <a:spLocks noGrp="1"/>
          </p:cNvSpPr>
          <p:nvPr>
            <p:ph type="title"/>
          </p:nvPr>
        </p:nvSpPr>
        <p:spPr/>
        <p:txBody>
          <a:bodyPr/>
          <a:lstStyle/>
          <a:p>
            <a:r>
              <a:rPr lang="en-US" dirty="0"/>
              <a:t>HEAD</a:t>
            </a:r>
          </a:p>
        </p:txBody>
      </p:sp>
      <p:sp>
        <p:nvSpPr>
          <p:cNvPr id="3" name="Content Placeholder 2">
            <a:extLst>
              <a:ext uri="{FF2B5EF4-FFF2-40B4-BE49-F238E27FC236}">
                <a16:creationId xmlns:a16="http://schemas.microsoft.com/office/drawing/2014/main" id="{45DC087C-167C-D172-63A2-9ECAFDCFAFC2}"/>
              </a:ext>
            </a:extLst>
          </p:cNvPr>
          <p:cNvSpPr>
            <a:spLocks noGrp="1"/>
          </p:cNvSpPr>
          <p:nvPr>
            <p:ph idx="1"/>
          </p:nvPr>
        </p:nvSpPr>
        <p:spPr/>
        <p:txBody>
          <a:bodyPr>
            <a:normAutofit/>
          </a:bodyPr>
          <a:lstStyle/>
          <a:p>
            <a:r>
              <a:rPr lang="en-US" sz="2800" dirty="0"/>
              <a:t>How does Git know which branch you're currently on? It keeps another designated pointer, called HEAD. Usually, HEAD points to a branch, which in turns points to a commit. In the case described, HEAD might point to main, which in turn points to commit B2424. In some cases, HEAD can also point to a commit directly.</a:t>
            </a:r>
          </a:p>
        </p:txBody>
      </p:sp>
    </p:spTree>
    <p:extLst>
      <p:ext uri="{BB962C8B-B14F-4D97-AF65-F5344CB8AC3E}">
        <p14:creationId xmlns:p14="http://schemas.microsoft.com/office/powerpoint/2010/main" val="15529717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D2DF6D-4241-4FBC-5AF2-5F8825D6538E}"/>
              </a:ext>
            </a:extLst>
          </p:cNvPr>
          <p:cNvPicPr>
            <a:picLocks noChangeAspect="1"/>
          </p:cNvPicPr>
          <p:nvPr/>
        </p:nvPicPr>
        <p:blipFill>
          <a:blip r:embed="rId2"/>
          <a:stretch>
            <a:fillRect/>
          </a:stretch>
        </p:blipFill>
        <p:spPr>
          <a:xfrm>
            <a:off x="2623921" y="1029239"/>
            <a:ext cx="6944158" cy="5060997"/>
          </a:xfrm>
          <a:prstGeom prst="rect">
            <a:avLst/>
          </a:prstGeom>
        </p:spPr>
      </p:pic>
    </p:spTree>
    <p:extLst>
      <p:ext uri="{BB962C8B-B14F-4D97-AF65-F5344CB8AC3E}">
        <p14:creationId xmlns:p14="http://schemas.microsoft.com/office/powerpoint/2010/main" val="1844775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9D660-751E-6EB8-4083-0BA741103A41}"/>
              </a:ext>
            </a:extLst>
          </p:cNvPr>
          <p:cNvSpPr>
            <a:spLocks noGrp="1"/>
          </p:cNvSpPr>
          <p:nvPr>
            <p:ph type="title"/>
          </p:nvPr>
        </p:nvSpPr>
        <p:spPr/>
        <p:txBody>
          <a:bodyPr/>
          <a:lstStyle/>
          <a:p>
            <a:r>
              <a:rPr lang="en-US" dirty="0"/>
              <a:t>Git checkout &lt;branch&gt;</a:t>
            </a:r>
          </a:p>
        </p:txBody>
      </p:sp>
      <p:sp>
        <p:nvSpPr>
          <p:cNvPr id="3" name="Content Placeholder 2">
            <a:extLst>
              <a:ext uri="{FF2B5EF4-FFF2-40B4-BE49-F238E27FC236}">
                <a16:creationId xmlns:a16="http://schemas.microsoft.com/office/drawing/2014/main" id="{8F4BA84C-18FB-113C-BE45-3C091CFDFF1B}"/>
              </a:ext>
            </a:extLst>
          </p:cNvPr>
          <p:cNvSpPr>
            <a:spLocks noGrp="1"/>
          </p:cNvSpPr>
          <p:nvPr>
            <p:ph idx="1"/>
          </p:nvPr>
        </p:nvSpPr>
        <p:spPr/>
        <p:txBody>
          <a:bodyPr>
            <a:normAutofit/>
          </a:bodyPr>
          <a:lstStyle/>
          <a:p>
            <a:r>
              <a:rPr lang="en-US" sz="2800" dirty="0"/>
              <a:t>To switch the active branch to be test, you can use the command git checkout test, or git switch test. Now you can already guess what this command actually does — it just changes HEAD to point to test.</a:t>
            </a:r>
          </a:p>
        </p:txBody>
      </p:sp>
    </p:spTree>
    <p:extLst>
      <p:ext uri="{BB962C8B-B14F-4D97-AF65-F5344CB8AC3E}">
        <p14:creationId xmlns:p14="http://schemas.microsoft.com/office/powerpoint/2010/main" val="23615085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ED1B9D-C266-C5FC-368D-A97620FAEFAA}"/>
              </a:ext>
            </a:extLst>
          </p:cNvPr>
          <p:cNvPicPr>
            <a:picLocks noChangeAspect="1"/>
          </p:cNvPicPr>
          <p:nvPr/>
        </p:nvPicPr>
        <p:blipFill>
          <a:blip r:embed="rId2"/>
          <a:stretch>
            <a:fillRect/>
          </a:stretch>
        </p:blipFill>
        <p:spPr>
          <a:xfrm>
            <a:off x="1981251" y="978165"/>
            <a:ext cx="8229497" cy="5337833"/>
          </a:xfrm>
          <a:prstGeom prst="rect">
            <a:avLst/>
          </a:prstGeom>
        </p:spPr>
      </p:pic>
    </p:spTree>
    <p:extLst>
      <p:ext uri="{BB962C8B-B14F-4D97-AF65-F5344CB8AC3E}">
        <p14:creationId xmlns:p14="http://schemas.microsoft.com/office/powerpoint/2010/main" val="11633266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1142A-C53B-5343-F427-69D5F9A7DA44}"/>
              </a:ext>
            </a:extLst>
          </p:cNvPr>
          <p:cNvSpPr>
            <a:spLocks noGrp="1"/>
          </p:cNvSpPr>
          <p:nvPr>
            <p:ph type="title"/>
          </p:nvPr>
        </p:nvSpPr>
        <p:spPr/>
        <p:txBody>
          <a:bodyPr/>
          <a:lstStyle/>
          <a:p>
            <a:r>
              <a:rPr lang="en-US" dirty="0"/>
              <a:t>git checkout –b &lt;branch&gt;</a:t>
            </a:r>
          </a:p>
        </p:txBody>
      </p:sp>
      <p:sp>
        <p:nvSpPr>
          <p:cNvPr id="3" name="Content Placeholder 2">
            <a:extLst>
              <a:ext uri="{FF2B5EF4-FFF2-40B4-BE49-F238E27FC236}">
                <a16:creationId xmlns:a16="http://schemas.microsoft.com/office/drawing/2014/main" id="{3A6731E5-941C-5976-EC4B-9ECECF157D86}"/>
              </a:ext>
            </a:extLst>
          </p:cNvPr>
          <p:cNvSpPr>
            <a:spLocks noGrp="1"/>
          </p:cNvSpPr>
          <p:nvPr>
            <p:ph idx="1"/>
          </p:nvPr>
        </p:nvSpPr>
        <p:spPr/>
        <p:txBody>
          <a:bodyPr>
            <a:normAutofit/>
          </a:bodyPr>
          <a:lstStyle/>
          <a:p>
            <a:r>
              <a:rPr lang="en-US" sz="2800" dirty="0"/>
              <a:t>You could also use git checkout -b test before creating the test branch, which is the equivalent of running git branch test to create the branch, and then git checkout test to move HEAD to point to the new branch.</a:t>
            </a:r>
          </a:p>
        </p:txBody>
      </p:sp>
    </p:spTree>
    <p:extLst>
      <p:ext uri="{BB962C8B-B14F-4D97-AF65-F5344CB8AC3E}">
        <p14:creationId xmlns:p14="http://schemas.microsoft.com/office/powerpoint/2010/main" val="12139328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52EAE-E3F1-9894-174A-5657BE7C6D72}"/>
              </a:ext>
            </a:extLst>
          </p:cNvPr>
          <p:cNvSpPr>
            <a:spLocks noGrp="1"/>
          </p:cNvSpPr>
          <p:nvPr>
            <p:ph type="title"/>
          </p:nvPr>
        </p:nvSpPr>
        <p:spPr/>
        <p:txBody>
          <a:bodyPr/>
          <a:lstStyle/>
          <a:p>
            <a:r>
              <a:rPr lang="en-US" dirty="0"/>
              <a:t>head</a:t>
            </a:r>
          </a:p>
        </p:txBody>
      </p:sp>
      <p:sp>
        <p:nvSpPr>
          <p:cNvPr id="3" name="Content Placeholder 2">
            <a:extLst>
              <a:ext uri="{FF2B5EF4-FFF2-40B4-BE49-F238E27FC236}">
                <a16:creationId xmlns:a16="http://schemas.microsoft.com/office/drawing/2014/main" id="{7E0EA120-4142-A7B2-DC8E-10BEA99D99F6}"/>
              </a:ext>
            </a:extLst>
          </p:cNvPr>
          <p:cNvSpPr>
            <a:spLocks noGrp="1"/>
          </p:cNvSpPr>
          <p:nvPr>
            <p:ph idx="1"/>
          </p:nvPr>
        </p:nvSpPr>
        <p:spPr/>
        <p:txBody>
          <a:bodyPr/>
          <a:lstStyle/>
          <a:p>
            <a:r>
              <a:rPr lang="en-US" sz="2800" dirty="0"/>
              <a:t>At the point represented in the drawing above, what would happen if you made some changes and created a new commit using git commit? Which branch will the new commit be added to?</a:t>
            </a:r>
          </a:p>
          <a:p>
            <a:r>
              <a:rPr lang="en-US" sz="2800" dirty="0"/>
              <a:t>The answer is the test branch, as this is the active branch (since HEAD points to it). Afterwards, the test pointer will move to the newly added commit. Note that HEAD still points to test.</a:t>
            </a:r>
          </a:p>
          <a:p>
            <a:endParaRPr lang="en-US" dirty="0"/>
          </a:p>
        </p:txBody>
      </p:sp>
    </p:spTree>
    <p:extLst>
      <p:ext uri="{BB962C8B-B14F-4D97-AF65-F5344CB8AC3E}">
        <p14:creationId xmlns:p14="http://schemas.microsoft.com/office/powerpoint/2010/main" val="2547749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DF5F53-82E8-0DD8-8400-7B3D03324C54}"/>
              </a:ext>
            </a:extLst>
          </p:cNvPr>
          <p:cNvPicPr>
            <a:picLocks noChangeAspect="1"/>
          </p:cNvPicPr>
          <p:nvPr/>
        </p:nvPicPr>
        <p:blipFill>
          <a:blip r:embed="rId2"/>
          <a:stretch>
            <a:fillRect/>
          </a:stretch>
        </p:blipFill>
        <p:spPr>
          <a:xfrm>
            <a:off x="2608740" y="778735"/>
            <a:ext cx="6974519" cy="5668717"/>
          </a:xfrm>
          <a:prstGeom prst="rect">
            <a:avLst/>
          </a:prstGeom>
        </p:spPr>
      </p:pic>
    </p:spTree>
    <p:extLst>
      <p:ext uri="{BB962C8B-B14F-4D97-AF65-F5344CB8AC3E}">
        <p14:creationId xmlns:p14="http://schemas.microsoft.com/office/powerpoint/2010/main" val="1051482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57EF6-27E7-3745-620A-BBE78642CF21}"/>
              </a:ext>
            </a:extLst>
          </p:cNvPr>
          <p:cNvSpPr>
            <a:spLocks noGrp="1"/>
          </p:cNvSpPr>
          <p:nvPr>
            <p:ph type="title"/>
          </p:nvPr>
        </p:nvSpPr>
        <p:spPr/>
        <p:txBody>
          <a:bodyPr/>
          <a:lstStyle/>
          <a:p>
            <a:r>
              <a:rPr lang="en-US" dirty="0"/>
              <a:t>Git checkout main</a:t>
            </a:r>
          </a:p>
        </p:txBody>
      </p:sp>
      <p:sp>
        <p:nvSpPr>
          <p:cNvPr id="3" name="Content Placeholder 2">
            <a:extLst>
              <a:ext uri="{FF2B5EF4-FFF2-40B4-BE49-F238E27FC236}">
                <a16:creationId xmlns:a16="http://schemas.microsoft.com/office/drawing/2014/main" id="{679E42BE-DA48-07EC-2899-91BC836AD3C2}"/>
              </a:ext>
            </a:extLst>
          </p:cNvPr>
          <p:cNvSpPr>
            <a:spLocks noGrp="1"/>
          </p:cNvSpPr>
          <p:nvPr>
            <p:ph idx="1"/>
          </p:nvPr>
        </p:nvSpPr>
        <p:spPr/>
        <p:txBody>
          <a:bodyPr>
            <a:normAutofit/>
          </a:bodyPr>
          <a:lstStyle/>
          <a:p>
            <a:r>
              <a:rPr lang="en-US" sz="2800" dirty="0"/>
              <a:t>If you go back to main by using git checkout main, Git will move HEAD to point to main again.</a:t>
            </a:r>
          </a:p>
        </p:txBody>
      </p:sp>
    </p:spTree>
    <p:extLst>
      <p:ext uri="{BB962C8B-B14F-4D97-AF65-F5344CB8AC3E}">
        <p14:creationId xmlns:p14="http://schemas.microsoft.com/office/powerpoint/2010/main" val="659900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2771-7F9C-326C-EC00-0E4A61000C29}"/>
              </a:ext>
            </a:extLst>
          </p:cNvPr>
          <p:cNvSpPr>
            <a:spLocks noGrp="1"/>
          </p:cNvSpPr>
          <p:nvPr>
            <p:ph type="title"/>
          </p:nvPr>
        </p:nvSpPr>
        <p:spPr/>
        <p:txBody>
          <a:bodyPr/>
          <a:lstStyle/>
          <a:p>
            <a:r>
              <a:rPr lang="en-US" dirty="0"/>
              <a:t>CREATE AN ACCOUNT</a:t>
            </a:r>
          </a:p>
        </p:txBody>
      </p:sp>
      <p:sp>
        <p:nvSpPr>
          <p:cNvPr id="3" name="Content Placeholder 2">
            <a:extLst>
              <a:ext uri="{FF2B5EF4-FFF2-40B4-BE49-F238E27FC236}">
                <a16:creationId xmlns:a16="http://schemas.microsoft.com/office/drawing/2014/main" id="{5F1CF5A4-368D-BBD3-7BDA-3AFAF719BEB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40526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2C38A4-385B-579B-9B88-E9FE78C79896}"/>
              </a:ext>
            </a:extLst>
          </p:cNvPr>
          <p:cNvPicPr>
            <a:picLocks noChangeAspect="1"/>
          </p:cNvPicPr>
          <p:nvPr/>
        </p:nvPicPr>
        <p:blipFill>
          <a:blip r:embed="rId2"/>
          <a:stretch>
            <a:fillRect/>
          </a:stretch>
        </p:blipFill>
        <p:spPr>
          <a:xfrm>
            <a:off x="2584646" y="724357"/>
            <a:ext cx="7022708" cy="5782511"/>
          </a:xfrm>
          <a:prstGeom prst="rect">
            <a:avLst/>
          </a:prstGeom>
        </p:spPr>
      </p:pic>
    </p:spTree>
    <p:extLst>
      <p:ext uri="{BB962C8B-B14F-4D97-AF65-F5344CB8AC3E}">
        <p14:creationId xmlns:p14="http://schemas.microsoft.com/office/powerpoint/2010/main" val="4992828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1098A-A958-A97F-B665-1279FDE4348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7F4758C-A42F-5E78-F7FF-623EEF3CEA54}"/>
              </a:ext>
            </a:extLst>
          </p:cNvPr>
          <p:cNvSpPr>
            <a:spLocks noGrp="1"/>
          </p:cNvSpPr>
          <p:nvPr>
            <p:ph idx="1"/>
          </p:nvPr>
        </p:nvSpPr>
        <p:spPr/>
        <p:txBody>
          <a:bodyPr>
            <a:normAutofit/>
          </a:bodyPr>
          <a:lstStyle/>
          <a:p>
            <a:r>
              <a:rPr lang="en-US" sz="2800" dirty="0"/>
              <a:t>Now, if you create another commit, which branch will it be added to?</a:t>
            </a:r>
          </a:p>
          <a:p>
            <a:endParaRPr lang="en-US" sz="2800" dirty="0"/>
          </a:p>
          <a:p>
            <a:r>
              <a:rPr lang="en-US" sz="2800" dirty="0"/>
              <a:t>That's right, it will be added to the main branch (and its parent would be commit B2424).</a:t>
            </a:r>
          </a:p>
        </p:txBody>
      </p:sp>
    </p:spTree>
    <p:extLst>
      <p:ext uri="{BB962C8B-B14F-4D97-AF65-F5344CB8AC3E}">
        <p14:creationId xmlns:p14="http://schemas.microsoft.com/office/powerpoint/2010/main" val="3580236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0F4AAD-F0A9-FB6A-349D-DE71655C3659}"/>
              </a:ext>
            </a:extLst>
          </p:cNvPr>
          <p:cNvPicPr>
            <a:picLocks noChangeAspect="1"/>
          </p:cNvPicPr>
          <p:nvPr/>
        </p:nvPicPr>
        <p:blipFill>
          <a:blip r:embed="rId2"/>
          <a:stretch>
            <a:fillRect/>
          </a:stretch>
        </p:blipFill>
        <p:spPr>
          <a:xfrm>
            <a:off x="2362948" y="721339"/>
            <a:ext cx="7466104" cy="6006031"/>
          </a:xfrm>
          <a:prstGeom prst="rect">
            <a:avLst/>
          </a:prstGeom>
        </p:spPr>
      </p:pic>
    </p:spTree>
    <p:extLst>
      <p:ext uri="{BB962C8B-B14F-4D97-AF65-F5344CB8AC3E}">
        <p14:creationId xmlns:p14="http://schemas.microsoft.com/office/powerpoint/2010/main" val="41874059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164F0-6201-0E42-DD73-2EF8692428D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4A24612C-770F-6B34-35E6-9F83F009B1CA}"/>
              </a:ext>
            </a:extLst>
          </p:cNvPr>
          <p:cNvSpPr>
            <a:spLocks noGrp="1"/>
          </p:cNvSpPr>
          <p:nvPr>
            <p:ph idx="1"/>
          </p:nvPr>
        </p:nvSpPr>
        <p:spPr/>
        <p:txBody>
          <a:bodyPr>
            <a:normAutofit/>
          </a:bodyPr>
          <a:lstStyle/>
          <a:p>
            <a:r>
              <a:rPr lang="en-US" sz="2800" dirty="0"/>
              <a:t>A branch is a named reference to a commit.</a:t>
            </a:r>
          </a:p>
          <a:p>
            <a:r>
              <a:rPr lang="en-US" sz="2800" dirty="0"/>
              <a:t>When you use git commit, Git creates a commit object, and moves the branch to point to the newly created commit.</a:t>
            </a:r>
          </a:p>
          <a:p>
            <a:r>
              <a:rPr lang="en-US" sz="2800" dirty="0"/>
              <a:t>HEAD is a special pointer telling Git which branch is the active branch (in rare cases, it can point directly to a commit).</a:t>
            </a:r>
          </a:p>
        </p:txBody>
      </p:sp>
    </p:spTree>
    <p:extLst>
      <p:ext uri="{BB962C8B-B14F-4D97-AF65-F5344CB8AC3E}">
        <p14:creationId xmlns:p14="http://schemas.microsoft.com/office/powerpoint/2010/main" val="16849178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B8ED03-3B2B-F19B-DF1C-EC653EFD79C4}"/>
              </a:ext>
            </a:extLst>
          </p:cNvPr>
          <p:cNvSpPr>
            <a:spLocks noGrp="1"/>
          </p:cNvSpPr>
          <p:nvPr>
            <p:ph type="title"/>
          </p:nvPr>
        </p:nvSpPr>
        <p:spPr/>
        <p:txBody>
          <a:bodyPr/>
          <a:lstStyle/>
          <a:p>
            <a:r>
              <a:rPr lang="en-US" dirty="0"/>
              <a:t>Main Objects</a:t>
            </a:r>
          </a:p>
        </p:txBody>
      </p:sp>
      <p:sp>
        <p:nvSpPr>
          <p:cNvPr id="6" name="Text Placeholder 5">
            <a:extLst>
              <a:ext uri="{FF2B5EF4-FFF2-40B4-BE49-F238E27FC236}">
                <a16:creationId xmlns:a16="http://schemas.microsoft.com/office/drawing/2014/main" id="{330D4561-086A-037E-9550-A79DBBC57581}"/>
              </a:ext>
            </a:extLst>
          </p:cNvPr>
          <p:cNvSpPr>
            <a:spLocks noGrp="1"/>
          </p:cNvSpPr>
          <p:nvPr>
            <p:ph type="body" idx="1"/>
          </p:nvPr>
        </p:nvSpPr>
        <p:spPr/>
        <p:txBody>
          <a:bodyPr/>
          <a:lstStyle/>
          <a:p>
            <a:r>
              <a:rPr lang="en-US" dirty="0"/>
              <a:t>How to Record Changes in Git</a:t>
            </a:r>
          </a:p>
        </p:txBody>
      </p:sp>
    </p:spTree>
    <p:extLst>
      <p:ext uri="{BB962C8B-B14F-4D97-AF65-F5344CB8AC3E}">
        <p14:creationId xmlns:p14="http://schemas.microsoft.com/office/powerpoint/2010/main" val="13478640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12CB-B600-5ADD-1B74-A6D2D6D14E8E}"/>
              </a:ext>
            </a:extLst>
          </p:cNvPr>
          <p:cNvSpPr>
            <a:spLocks noGrp="1"/>
          </p:cNvSpPr>
          <p:nvPr>
            <p:ph type="title"/>
          </p:nvPr>
        </p:nvSpPr>
        <p:spPr/>
        <p:txBody>
          <a:bodyPr/>
          <a:lstStyle/>
          <a:p>
            <a:r>
              <a:rPr lang="en-US" dirty="0"/>
              <a:t>GIT DIFF</a:t>
            </a:r>
          </a:p>
        </p:txBody>
      </p:sp>
      <p:sp>
        <p:nvSpPr>
          <p:cNvPr id="3" name="Content Placeholder 2">
            <a:extLst>
              <a:ext uri="{FF2B5EF4-FFF2-40B4-BE49-F238E27FC236}">
                <a16:creationId xmlns:a16="http://schemas.microsoft.com/office/drawing/2014/main" id="{7F90BB74-150F-EC15-D5F3-5E01F87F6828}"/>
              </a:ext>
            </a:extLst>
          </p:cNvPr>
          <p:cNvSpPr>
            <a:spLocks noGrp="1"/>
          </p:cNvSpPr>
          <p:nvPr>
            <p:ph idx="1"/>
          </p:nvPr>
        </p:nvSpPr>
        <p:spPr/>
        <p:txBody>
          <a:bodyPr>
            <a:normAutofit/>
          </a:bodyPr>
          <a:lstStyle/>
          <a:p>
            <a:r>
              <a:rPr lang="en-US" sz="2800" dirty="0"/>
              <a:t>git diff is a command that takes two inputs, and computes the difference between them. Inputs can be commits, but also files, and even files that have never been introduced to the repository.</a:t>
            </a:r>
          </a:p>
        </p:txBody>
      </p:sp>
    </p:spTree>
    <p:extLst>
      <p:ext uri="{BB962C8B-B14F-4D97-AF65-F5344CB8AC3E}">
        <p14:creationId xmlns:p14="http://schemas.microsoft.com/office/powerpoint/2010/main" val="3786914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D7ACBB8-2C4F-1768-28AE-F3609E9FE967}"/>
              </a:ext>
            </a:extLst>
          </p:cNvPr>
          <p:cNvPicPr>
            <a:picLocks noChangeAspect="1"/>
          </p:cNvPicPr>
          <p:nvPr/>
        </p:nvPicPr>
        <p:blipFill>
          <a:blip r:embed="rId2"/>
          <a:stretch>
            <a:fillRect/>
          </a:stretch>
        </p:blipFill>
        <p:spPr>
          <a:xfrm>
            <a:off x="1918704" y="2195340"/>
            <a:ext cx="8354591" cy="2467319"/>
          </a:xfrm>
          <a:prstGeom prst="rect">
            <a:avLst/>
          </a:prstGeom>
        </p:spPr>
      </p:pic>
    </p:spTree>
    <p:extLst>
      <p:ext uri="{BB962C8B-B14F-4D97-AF65-F5344CB8AC3E}">
        <p14:creationId xmlns:p14="http://schemas.microsoft.com/office/powerpoint/2010/main" val="14101017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BA051D-1E43-63FC-E1D9-DC4F73013E0A}"/>
              </a:ext>
            </a:extLst>
          </p:cNvPr>
          <p:cNvPicPr>
            <a:picLocks noChangeAspect="1"/>
          </p:cNvPicPr>
          <p:nvPr/>
        </p:nvPicPr>
        <p:blipFill>
          <a:blip r:embed="rId2"/>
          <a:stretch>
            <a:fillRect/>
          </a:stretch>
        </p:blipFill>
        <p:spPr>
          <a:xfrm>
            <a:off x="996821" y="1825625"/>
            <a:ext cx="5365659" cy="3163889"/>
          </a:xfrm>
          <a:prstGeom prst="rect">
            <a:avLst/>
          </a:prstGeom>
        </p:spPr>
      </p:pic>
      <p:pic>
        <p:nvPicPr>
          <p:cNvPr id="7" name="Picture 6">
            <a:extLst>
              <a:ext uri="{FF2B5EF4-FFF2-40B4-BE49-F238E27FC236}">
                <a16:creationId xmlns:a16="http://schemas.microsoft.com/office/drawing/2014/main" id="{50DCBB2E-4142-178C-FF5A-3E3963F1085C}"/>
              </a:ext>
            </a:extLst>
          </p:cNvPr>
          <p:cNvPicPr>
            <a:picLocks noChangeAspect="1"/>
          </p:cNvPicPr>
          <p:nvPr/>
        </p:nvPicPr>
        <p:blipFill>
          <a:blip r:embed="rId3"/>
          <a:stretch>
            <a:fillRect/>
          </a:stretch>
        </p:blipFill>
        <p:spPr>
          <a:xfrm>
            <a:off x="6002311" y="1825625"/>
            <a:ext cx="5487166" cy="2924583"/>
          </a:xfrm>
          <a:prstGeom prst="rect">
            <a:avLst/>
          </a:prstGeom>
        </p:spPr>
      </p:pic>
    </p:spTree>
    <p:extLst>
      <p:ext uri="{BB962C8B-B14F-4D97-AF65-F5344CB8AC3E}">
        <p14:creationId xmlns:p14="http://schemas.microsoft.com/office/powerpoint/2010/main" val="5574088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AA592-D360-9065-8EE3-7D3FB9C813CA}"/>
              </a:ext>
            </a:extLst>
          </p:cNvPr>
          <p:cNvSpPr>
            <a:spLocks noGrp="1"/>
          </p:cNvSpPr>
          <p:nvPr>
            <p:ph type="title"/>
          </p:nvPr>
        </p:nvSpPr>
        <p:spPr/>
        <p:txBody>
          <a:bodyPr/>
          <a:lstStyle/>
          <a:p>
            <a:r>
              <a:rPr lang="en-US" dirty="0"/>
              <a:t>GIT DIFF</a:t>
            </a:r>
          </a:p>
        </p:txBody>
      </p:sp>
      <p:sp>
        <p:nvSpPr>
          <p:cNvPr id="3" name="Content Placeholder 2">
            <a:extLst>
              <a:ext uri="{FF2B5EF4-FFF2-40B4-BE49-F238E27FC236}">
                <a16:creationId xmlns:a16="http://schemas.microsoft.com/office/drawing/2014/main" id="{2A0D5DE7-9469-32A0-FFE4-CE87E601D679}"/>
              </a:ext>
            </a:extLst>
          </p:cNvPr>
          <p:cNvSpPr>
            <a:spLocks noGrp="1"/>
          </p:cNvSpPr>
          <p:nvPr>
            <p:ph idx="1"/>
          </p:nvPr>
        </p:nvSpPr>
        <p:spPr/>
        <p:txBody>
          <a:bodyPr>
            <a:normAutofit/>
          </a:bodyPr>
          <a:lstStyle/>
          <a:p>
            <a:r>
              <a:rPr lang="en-US" sz="2800" dirty="0"/>
              <a:t>Now you can run git diff to compute the difference between the files like so:</a:t>
            </a:r>
          </a:p>
          <a:p>
            <a:endParaRPr lang="en-US" sz="2800" dirty="0"/>
          </a:p>
          <a:p>
            <a:r>
              <a:rPr lang="en-US" sz="2800" dirty="0"/>
              <a:t>git diff --no-index file.txt new_file.txt</a:t>
            </a:r>
          </a:p>
        </p:txBody>
      </p:sp>
    </p:spTree>
    <p:extLst>
      <p:ext uri="{BB962C8B-B14F-4D97-AF65-F5344CB8AC3E}">
        <p14:creationId xmlns:p14="http://schemas.microsoft.com/office/powerpoint/2010/main" val="9740664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57F05C5-5BB6-231C-B82A-CB1708E0ED7F}"/>
              </a:ext>
            </a:extLst>
          </p:cNvPr>
          <p:cNvPicPr>
            <a:picLocks noChangeAspect="1"/>
          </p:cNvPicPr>
          <p:nvPr/>
        </p:nvPicPr>
        <p:blipFill>
          <a:blip r:embed="rId2"/>
          <a:stretch>
            <a:fillRect/>
          </a:stretch>
        </p:blipFill>
        <p:spPr>
          <a:xfrm>
            <a:off x="3171417" y="597527"/>
            <a:ext cx="5849166" cy="5868219"/>
          </a:xfrm>
          <a:prstGeom prst="rect">
            <a:avLst/>
          </a:prstGeom>
        </p:spPr>
      </p:pic>
    </p:spTree>
    <p:extLst>
      <p:ext uri="{BB962C8B-B14F-4D97-AF65-F5344CB8AC3E}">
        <p14:creationId xmlns:p14="http://schemas.microsoft.com/office/powerpoint/2010/main" val="3996942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3D7C-AD78-86CC-88CF-848E539E66A1}"/>
              </a:ext>
            </a:extLst>
          </p:cNvPr>
          <p:cNvSpPr>
            <a:spLocks noGrp="1"/>
          </p:cNvSpPr>
          <p:nvPr>
            <p:ph type="title"/>
          </p:nvPr>
        </p:nvSpPr>
        <p:spPr/>
        <p:txBody>
          <a:bodyPr/>
          <a:lstStyle/>
          <a:p>
            <a:r>
              <a:rPr lang="en-US" dirty="0"/>
              <a:t>GITHUB INTRODUCTION</a:t>
            </a:r>
          </a:p>
        </p:txBody>
      </p:sp>
      <p:sp>
        <p:nvSpPr>
          <p:cNvPr id="3" name="Content Placeholder 2">
            <a:extLst>
              <a:ext uri="{FF2B5EF4-FFF2-40B4-BE49-F238E27FC236}">
                <a16:creationId xmlns:a16="http://schemas.microsoft.com/office/drawing/2014/main" id="{0584F2FD-5CD5-3DDB-998D-7895A9905D0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780598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8FA74-EF9F-3D34-659B-7B295C85A4C3}"/>
              </a:ext>
            </a:extLst>
          </p:cNvPr>
          <p:cNvSpPr>
            <a:spLocks noGrp="1"/>
          </p:cNvSpPr>
          <p:nvPr>
            <p:ph type="title"/>
          </p:nvPr>
        </p:nvSpPr>
        <p:spPr/>
        <p:txBody>
          <a:bodyPr/>
          <a:lstStyle/>
          <a:p>
            <a:r>
              <a:rPr lang="en-US" dirty="0"/>
              <a:t>GIT DIFF</a:t>
            </a:r>
          </a:p>
        </p:txBody>
      </p:sp>
      <p:sp>
        <p:nvSpPr>
          <p:cNvPr id="3" name="Content Placeholder 2">
            <a:extLst>
              <a:ext uri="{FF2B5EF4-FFF2-40B4-BE49-F238E27FC236}">
                <a16:creationId xmlns:a16="http://schemas.microsoft.com/office/drawing/2014/main" id="{6573E8B5-24F0-5331-1A63-70CF25DC27B9}"/>
              </a:ext>
            </a:extLst>
          </p:cNvPr>
          <p:cNvSpPr>
            <a:spLocks noGrp="1"/>
          </p:cNvSpPr>
          <p:nvPr>
            <p:ph idx="1"/>
          </p:nvPr>
        </p:nvSpPr>
        <p:spPr/>
        <p:txBody>
          <a:bodyPr>
            <a:normAutofit/>
          </a:bodyPr>
          <a:lstStyle/>
          <a:p>
            <a:r>
              <a:rPr lang="en-US" sz="2800" dirty="0"/>
              <a:t>Interestingly, notice that Git views a modified line as a sequence of two changes - erasing a line and adding a new line instead. So the patch includes deleting the last line, and adding a new line that's equal to that line, with the addition of a !.</a:t>
            </a:r>
          </a:p>
        </p:txBody>
      </p:sp>
    </p:spTree>
    <p:extLst>
      <p:ext uri="{BB962C8B-B14F-4D97-AF65-F5344CB8AC3E}">
        <p14:creationId xmlns:p14="http://schemas.microsoft.com/office/powerpoint/2010/main" val="9969074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D182B6A-C2DD-EA5A-1F6A-E8A5120BD093}"/>
              </a:ext>
            </a:extLst>
          </p:cNvPr>
          <p:cNvPicPr>
            <a:picLocks noChangeAspect="1"/>
          </p:cNvPicPr>
          <p:nvPr/>
        </p:nvPicPr>
        <p:blipFill>
          <a:blip r:embed="rId2"/>
          <a:stretch>
            <a:fillRect/>
          </a:stretch>
        </p:blipFill>
        <p:spPr>
          <a:xfrm>
            <a:off x="1961573" y="1657102"/>
            <a:ext cx="8268854" cy="3543795"/>
          </a:xfrm>
          <a:prstGeom prst="rect">
            <a:avLst/>
          </a:prstGeom>
        </p:spPr>
      </p:pic>
    </p:spTree>
    <p:extLst>
      <p:ext uri="{BB962C8B-B14F-4D97-AF65-F5344CB8AC3E}">
        <p14:creationId xmlns:p14="http://schemas.microsoft.com/office/powerpoint/2010/main" val="2450594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B1C6F5-27C6-CAFD-6AA4-37D4051E563B}"/>
              </a:ext>
            </a:extLst>
          </p:cNvPr>
          <p:cNvPicPr>
            <a:picLocks noChangeAspect="1"/>
          </p:cNvPicPr>
          <p:nvPr/>
        </p:nvPicPr>
        <p:blipFill>
          <a:blip r:embed="rId2"/>
          <a:stretch>
            <a:fillRect/>
          </a:stretch>
        </p:blipFill>
        <p:spPr>
          <a:xfrm>
            <a:off x="1566230" y="1075996"/>
            <a:ext cx="9059539" cy="4706007"/>
          </a:xfrm>
          <a:prstGeom prst="rect">
            <a:avLst/>
          </a:prstGeom>
        </p:spPr>
      </p:pic>
    </p:spTree>
    <p:extLst>
      <p:ext uri="{BB962C8B-B14F-4D97-AF65-F5344CB8AC3E}">
        <p14:creationId xmlns:p14="http://schemas.microsoft.com/office/powerpoint/2010/main" val="17735733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59CF1E5-3343-CB26-7CF4-AD2538706925}"/>
              </a:ext>
            </a:extLst>
          </p:cNvPr>
          <p:cNvPicPr>
            <a:picLocks noChangeAspect="1"/>
          </p:cNvPicPr>
          <p:nvPr/>
        </p:nvPicPr>
        <p:blipFill>
          <a:blip r:embed="rId2"/>
          <a:stretch>
            <a:fillRect/>
          </a:stretch>
        </p:blipFill>
        <p:spPr>
          <a:xfrm>
            <a:off x="1956810" y="1680918"/>
            <a:ext cx="8278380" cy="3496163"/>
          </a:xfrm>
          <a:prstGeom prst="rect">
            <a:avLst/>
          </a:prstGeom>
        </p:spPr>
      </p:pic>
    </p:spTree>
    <p:extLst>
      <p:ext uri="{BB962C8B-B14F-4D97-AF65-F5344CB8AC3E}">
        <p14:creationId xmlns:p14="http://schemas.microsoft.com/office/powerpoint/2010/main" val="290470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CEDC9-2BC7-1FC0-ECC5-CE4EE196C9D4}"/>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AC60DD02-F875-9FA7-02B9-7A6EB0E9318C}"/>
              </a:ext>
            </a:extLst>
          </p:cNvPr>
          <p:cNvSpPr>
            <a:spLocks noGrp="1"/>
          </p:cNvSpPr>
          <p:nvPr>
            <p:ph idx="1"/>
          </p:nvPr>
        </p:nvSpPr>
        <p:spPr/>
        <p:txBody>
          <a:bodyPr>
            <a:normAutofit/>
          </a:bodyPr>
          <a:lstStyle/>
          <a:p>
            <a:r>
              <a:rPr lang="en-US" sz="3200" dirty="0"/>
              <a:t>And change the second line from print('An example function!') to print('An example function! And it has been changed!'):</a:t>
            </a:r>
          </a:p>
        </p:txBody>
      </p:sp>
    </p:spTree>
    <p:extLst>
      <p:ext uri="{BB962C8B-B14F-4D97-AF65-F5344CB8AC3E}">
        <p14:creationId xmlns:p14="http://schemas.microsoft.com/office/powerpoint/2010/main" val="14143875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1ABA7F-8968-6C7A-4578-214D37794547}"/>
              </a:ext>
            </a:extLst>
          </p:cNvPr>
          <p:cNvPicPr>
            <a:picLocks noChangeAspect="1"/>
          </p:cNvPicPr>
          <p:nvPr/>
        </p:nvPicPr>
        <p:blipFill>
          <a:blip r:embed="rId2"/>
          <a:stretch>
            <a:fillRect/>
          </a:stretch>
        </p:blipFill>
        <p:spPr>
          <a:xfrm>
            <a:off x="2175915" y="1833340"/>
            <a:ext cx="7840169" cy="3191320"/>
          </a:xfrm>
          <a:prstGeom prst="rect">
            <a:avLst/>
          </a:prstGeom>
        </p:spPr>
      </p:pic>
    </p:spTree>
    <p:extLst>
      <p:ext uri="{BB962C8B-B14F-4D97-AF65-F5344CB8AC3E}">
        <p14:creationId xmlns:p14="http://schemas.microsoft.com/office/powerpoint/2010/main" val="24706737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14CA6-B642-A9A6-270A-9EAC09D82F87}"/>
              </a:ext>
            </a:extLst>
          </p:cNvPr>
          <p:cNvSpPr>
            <a:spLocks noGrp="1"/>
          </p:cNvSpPr>
          <p:nvPr>
            <p:ph type="title"/>
          </p:nvPr>
        </p:nvSpPr>
        <p:spPr/>
        <p:txBody>
          <a:bodyPr/>
          <a:lstStyle/>
          <a:p>
            <a:r>
              <a:rPr lang="en-US" dirty="0"/>
              <a:t>Example (Git diff)</a:t>
            </a:r>
          </a:p>
        </p:txBody>
      </p:sp>
      <p:sp>
        <p:nvSpPr>
          <p:cNvPr id="3" name="Content Placeholder 2">
            <a:extLst>
              <a:ext uri="{FF2B5EF4-FFF2-40B4-BE49-F238E27FC236}">
                <a16:creationId xmlns:a16="http://schemas.microsoft.com/office/drawing/2014/main" id="{5EFDFC2F-42CC-7E3F-493C-2E8BC6CDD651}"/>
              </a:ext>
            </a:extLst>
          </p:cNvPr>
          <p:cNvSpPr>
            <a:spLocks noGrp="1"/>
          </p:cNvSpPr>
          <p:nvPr>
            <p:ph idx="1"/>
          </p:nvPr>
        </p:nvSpPr>
        <p:spPr/>
        <p:txBody>
          <a:bodyPr>
            <a:normAutofit/>
          </a:bodyPr>
          <a:lstStyle/>
          <a:p>
            <a:r>
              <a:rPr lang="en-US" sz="2800" dirty="0"/>
              <a:t>Save your changes, but don't stage or commit them. Next, run git diff:</a:t>
            </a:r>
          </a:p>
        </p:txBody>
      </p:sp>
    </p:spTree>
    <p:extLst>
      <p:ext uri="{BB962C8B-B14F-4D97-AF65-F5344CB8AC3E}">
        <p14:creationId xmlns:p14="http://schemas.microsoft.com/office/powerpoint/2010/main" val="16861375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F2F3304-DE3C-A444-A750-5E05FA0D2A28}"/>
              </a:ext>
            </a:extLst>
          </p:cNvPr>
          <p:cNvPicPr>
            <a:picLocks noChangeAspect="1"/>
          </p:cNvPicPr>
          <p:nvPr/>
        </p:nvPicPr>
        <p:blipFill>
          <a:blip r:embed="rId2"/>
          <a:stretch>
            <a:fillRect/>
          </a:stretch>
        </p:blipFill>
        <p:spPr>
          <a:xfrm>
            <a:off x="2090178" y="1553256"/>
            <a:ext cx="8011643" cy="4172532"/>
          </a:xfrm>
          <a:prstGeom prst="rect">
            <a:avLst/>
          </a:prstGeom>
        </p:spPr>
      </p:pic>
    </p:spTree>
    <p:extLst>
      <p:ext uri="{BB962C8B-B14F-4D97-AF65-F5344CB8AC3E}">
        <p14:creationId xmlns:p14="http://schemas.microsoft.com/office/powerpoint/2010/main" val="26587244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DDE3-CD75-A6D8-0EC3-171B99A32BEE}"/>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70C9ACA1-A5C2-CC28-FF5D-921D12BFBC3F}"/>
              </a:ext>
            </a:extLst>
          </p:cNvPr>
          <p:cNvSpPr>
            <a:spLocks noGrp="1"/>
          </p:cNvSpPr>
          <p:nvPr>
            <p:ph idx="1"/>
          </p:nvPr>
        </p:nvSpPr>
        <p:spPr/>
        <p:txBody>
          <a:bodyPr>
            <a:normAutofit/>
          </a:bodyPr>
          <a:lstStyle/>
          <a:p>
            <a:r>
              <a:rPr lang="en-US" sz="2800" dirty="0"/>
              <a:t>The output of git diff shows the difference between </a:t>
            </a:r>
            <a:r>
              <a:rPr lang="en-US" sz="2800" dirty="0" err="1"/>
              <a:t>my_file.py's</a:t>
            </a:r>
            <a:r>
              <a:rPr lang="en-US" sz="2800" dirty="0"/>
              <a:t> version in the staging area, which in this case is the same as the last commit (HEAD), and the version in the working directory.</a:t>
            </a:r>
          </a:p>
        </p:txBody>
      </p:sp>
    </p:spTree>
    <p:extLst>
      <p:ext uri="{BB962C8B-B14F-4D97-AF65-F5344CB8AC3E}">
        <p14:creationId xmlns:p14="http://schemas.microsoft.com/office/powerpoint/2010/main" val="270769616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FA5A33-C538-4B80-7FCB-59DBF88F505E}"/>
              </a:ext>
            </a:extLst>
          </p:cNvPr>
          <p:cNvPicPr>
            <a:picLocks noChangeAspect="1"/>
          </p:cNvPicPr>
          <p:nvPr/>
        </p:nvPicPr>
        <p:blipFill>
          <a:blip r:embed="rId2"/>
          <a:stretch>
            <a:fillRect/>
          </a:stretch>
        </p:blipFill>
        <p:spPr>
          <a:xfrm>
            <a:off x="1613187" y="1896696"/>
            <a:ext cx="8965625" cy="3692340"/>
          </a:xfrm>
          <a:prstGeom prst="rect">
            <a:avLst/>
          </a:prstGeom>
        </p:spPr>
      </p:pic>
    </p:spTree>
    <p:extLst>
      <p:ext uri="{BB962C8B-B14F-4D97-AF65-F5344CB8AC3E}">
        <p14:creationId xmlns:p14="http://schemas.microsoft.com/office/powerpoint/2010/main" val="4038084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B8ED03-3B2B-F19B-DF1C-EC653EFD79C4}"/>
              </a:ext>
            </a:extLst>
          </p:cNvPr>
          <p:cNvSpPr>
            <a:spLocks noGrp="1"/>
          </p:cNvSpPr>
          <p:nvPr>
            <p:ph type="title"/>
          </p:nvPr>
        </p:nvSpPr>
        <p:spPr/>
        <p:txBody>
          <a:bodyPr/>
          <a:lstStyle/>
          <a:p>
            <a:r>
              <a:rPr lang="en-US" dirty="0"/>
              <a:t>Main Objects</a:t>
            </a:r>
          </a:p>
        </p:txBody>
      </p:sp>
      <p:sp>
        <p:nvSpPr>
          <p:cNvPr id="6" name="Text Placeholder 5">
            <a:extLst>
              <a:ext uri="{FF2B5EF4-FFF2-40B4-BE49-F238E27FC236}">
                <a16:creationId xmlns:a16="http://schemas.microsoft.com/office/drawing/2014/main" id="{330D4561-086A-037E-9550-A79DBBC57581}"/>
              </a:ext>
            </a:extLst>
          </p:cNvPr>
          <p:cNvSpPr>
            <a:spLocks noGrp="1"/>
          </p:cNvSpPr>
          <p:nvPr>
            <p:ph type="body" idx="1"/>
          </p:nvPr>
        </p:nvSpPr>
        <p:spPr/>
        <p:txBody>
          <a:bodyPr/>
          <a:lstStyle/>
          <a:p>
            <a:r>
              <a:rPr lang="en-US" dirty="0"/>
              <a:t>Git objects</a:t>
            </a:r>
          </a:p>
        </p:txBody>
      </p:sp>
    </p:spTree>
    <p:extLst>
      <p:ext uri="{BB962C8B-B14F-4D97-AF65-F5344CB8AC3E}">
        <p14:creationId xmlns:p14="http://schemas.microsoft.com/office/powerpoint/2010/main" val="16600186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131C7-A7D7-A329-A4AB-5D8831A6A29F}"/>
              </a:ext>
            </a:extLst>
          </p:cNvPr>
          <p:cNvSpPr>
            <a:spLocks noGrp="1"/>
          </p:cNvSpPr>
          <p:nvPr>
            <p:ph type="title"/>
          </p:nvPr>
        </p:nvSpPr>
        <p:spPr/>
        <p:txBody>
          <a:bodyPr/>
          <a:lstStyle/>
          <a:p>
            <a:r>
              <a:rPr lang="en-US" dirty="0"/>
              <a:t>Example (Git diff)</a:t>
            </a:r>
          </a:p>
        </p:txBody>
      </p:sp>
      <p:sp>
        <p:nvSpPr>
          <p:cNvPr id="3" name="Content Placeholder 2">
            <a:extLst>
              <a:ext uri="{FF2B5EF4-FFF2-40B4-BE49-F238E27FC236}">
                <a16:creationId xmlns:a16="http://schemas.microsoft.com/office/drawing/2014/main" id="{F25BBC2E-7A0A-0998-88DF-0424359C7752}"/>
              </a:ext>
            </a:extLst>
          </p:cNvPr>
          <p:cNvSpPr>
            <a:spLocks noGrp="1"/>
          </p:cNvSpPr>
          <p:nvPr>
            <p:ph idx="1"/>
          </p:nvPr>
        </p:nvSpPr>
        <p:spPr/>
        <p:txBody>
          <a:bodyPr>
            <a:normAutofit/>
          </a:bodyPr>
          <a:lstStyle/>
          <a:p>
            <a:r>
              <a:rPr lang="en-US" sz="2800" dirty="0"/>
              <a:t>To see the difference between the working </a:t>
            </a:r>
            <a:r>
              <a:rPr lang="en-US" sz="2800" dirty="0" err="1"/>
              <a:t>dir</a:t>
            </a:r>
            <a:r>
              <a:rPr lang="en-US" sz="2800" dirty="0"/>
              <a:t> and the staging area, use git diff, without any additional flags.</a:t>
            </a:r>
          </a:p>
        </p:txBody>
      </p:sp>
    </p:spTree>
    <p:extLst>
      <p:ext uri="{BB962C8B-B14F-4D97-AF65-F5344CB8AC3E}">
        <p14:creationId xmlns:p14="http://schemas.microsoft.com/office/powerpoint/2010/main" val="36696026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DA9801-2806-5225-C991-622244212DC9}"/>
              </a:ext>
            </a:extLst>
          </p:cNvPr>
          <p:cNvPicPr>
            <a:picLocks noChangeAspect="1"/>
          </p:cNvPicPr>
          <p:nvPr/>
        </p:nvPicPr>
        <p:blipFill>
          <a:blip r:embed="rId2"/>
          <a:stretch>
            <a:fillRect/>
          </a:stretch>
        </p:blipFill>
        <p:spPr>
          <a:xfrm>
            <a:off x="1971099" y="1828576"/>
            <a:ext cx="8249801" cy="3200847"/>
          </a:xfrm>
          <a:prstGeom prst="rect">
            <a:avLst/>
          </a:prstGeom>
        </p:spPr>
      </p:pic>
    </p:spTree>
    <p:extLst>
      <p:ext uri="{BB962C8B-B14F-4D97-AF65-F5344CB8AC3E}">
        <p14:creationId xmlns:p14="http://schemas.microsoft.com/office/powerpoint/2010/main" val="12527156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B4779-F267-08DB-B633-68E99699D9F9}"/>
              </a:ext>
            </a:extLst>
          </p:cNvPr>
          <p:cNvSpPr>
            <a:spLocks noGrp="1"/>
          </p:cNvSpPr>
          <p:nvPr>
            <p:ph type="title"/>
          </p:nvPr>
        </p:nvSpPr>
        <p:spPr/>
        <p:txBody>
          <a:bodyPr/>
          <a:lstStyle/>
          <a:p>
            <a:r>
              <a:rPr lang="en-US" dirty="0"/>
              <a:t>Example (Git diff)</a:t>
            </a:r>
          </a:p>
        </p:txBody>
      </p:sp>
      <p:sp>
        <p:nvSpPr>
          <p:cNvPr id="3" name="Content Placeholder 2">
            <a:extLst>
              <a:ext uri="{FF2B5EF4-FFF2-40B4-BE49-F238E27FC236}">
                <a16:creationId xmlns:a16="http://schemas.microsoft.com/office/drawing/2014/main" id="{F571DA44-B4BA-0962-02E7-F84D390371C3}"/>
              </a:ext>
            </a:extLst>
          </p:cNvPr>
          <p:cNvSpPr>
            <a:spLocks noGrp="1"/>
          </p:cNvSpPr>
          <p:nvPr>
            <p:ph idx="1"/>
          </p:nvPr>
        </p:nvSpPr>
        <p:spPr/>
        <p:txBody>
          <a:bodyPr>
            <a:normAutofit/>
          </a:bodyPr>
          <a:lstStyle/>
          <a:p>
            <a:r>
              <a:rPr lang="en-US" sz="2800" dirty="0"/>
              <a:t>As you can see, git diff lists here both file A and file B pointing to my_file.py. file A here refers to the version of my_file.py in the staging area, whereas file B refers to its version in the working dir.</a:t>
            </a:r>
          </a:p>
        </p:txBody>
      </p:sp>
    </p:spTree>
    <p:extLst>
      <p:ext uri="{BB962C8B-B14F-4D97-AF65-F5344CB8AC3E}">
        <p14:creationId xmlns:p14="http://schemas.microsoft.com/office/powerpoint/2010/main" val="41027622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63EA2-B0E4-8790-DF81-5D211FF9E356}"/>
              </a:ext>
            </a:extLst>
          </p:cNvPr>
          <p:cNvSpPr>
            <a:spLocks noGrp="1"/>
          </p:cNvSpPr>
          <p:nvPr>
            <p:ph type="title"/>
          </p:nvPr>
        </p:nvSpPr>
        <p:spPr/>
        <p:txBody>
          <a:bodyPr/>
          <a:lstStyle/>
          <a:p>
            <a:r>
              <a:rPr lang="en-US" dirty="0"/>
              <a:t>Example (Git diff)</a:t>
            </a:r>
          </a:p>
        </p:txBody>
      </p:sp>
      <p:sp>
        <p:nvSpPr>
          <p:cNvPr id="3" name="Content Placeholder 2">
            <a:extLst>
              <a:ext uri="{FF2B5EF4-FFF2-40B4-BE49-F238E27FC236}">
                <a16:creationId xmlns:a16="http://schemas.microsoft.com/office/drawing/2014/main" id="{88F04FF2-F846-DA1E-3F3B-63EF63604A27}"/>
              </a:ext>
            </a:extLst>
          </p:cNvPr>
          <p:cNvSpPr>
            <a:spLocks noGrp="1"/>
          </p:cNvSpPr>
          <p:nvPr>
            <p:ph idx="1"/>
          </p:nvPr>
        </p:nvSpPr>
        <p:spPr/>
        <p:txBody>
          <a:bodyPr>
            <a:normAutofit/>
          </a:bodyPr>
          <a:lstStyle/>
          <a:p>
            <a:r>
              <a:rPr lang="en-US" sz="2800" dirty="0"/>
              <a:t>We can provide a few switches to git diff to get the diff between the working </a:t>
            </a:r>
            <a:r>
              <a:rPr lang="en-US" sz="2800" dirty="0" err="1"/>
              <a:t>dir</a:t>
            </a:r>
            <a:r>
              <a:rPr lang="en-US" sz="2800" dirty="0"/>
              <a:t> and a specific commit, or between the staging area and the latest commit, or between two commits, and so on.</a:t>
            </a:r>
          </a:p>
          <a:p>
            <a:endParaRPr lang="en-US" sz="2800" dirty="0"/>
          </a:p>
          <a:p>
            <a:r>
              <a:rPr lang="en-US" sz="2800" dirty="0"/>
              <a:t>First create a new file, new_file.txt, and save it:</a:t>
            </a:r>
          </a:p>
        </p:txBody>
      </p:sp>
    </p:spTree>
    <p:extLst>
      <p:ext uri="{BB962C8B-B14F-4D97-AF65-F5344CB8AC3E}">
        <p14:creationId xmlns:p14="http://schemas.microsoft.com/office/powerpoint/2010/main" val="28810226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B7AA04-6C46-8827-B35A-94C7E39107F3}"/>
              </a:ext>
            </a:extLst>
          </p:cNvPr>
          <p:cNvPicPr>
            <a:picLocks noChangeAspect="1"/>
          </p:cNvPicPr>
          <p:nvPr/>
        </p:nvPicPr>
        <p:blipFill>
          <a:blip r:embed="rId2"/>
          <a:stretch>
            <a:fillRect/>
          </a:stretch>
        </p:blipFill>
        <p:spPr>
          <a:xfrm>
            <a:off x="1904415" y="2647841"/>
            <a:ext cx="8383170" cy="1562318"/>
          </a:xfrm>
          <a:prstGeom prst="rect">
            <a:avLst/>
          </a:prstGeom>
        </p:spPr>
      </p:pic>
    </p:spTree>
    <p:extLst>
      <p:ext uri="{BB962C8B-B14F-4D97-AF65-F5344CB8AC3E}">
        <p14:creationId xmlns:p14="http://schemas.microsoft.com/office/powerpoint/2010/main" val="19356682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7E0336-B08E-18AE-1C1B-BB6FA9593298}"/>
              </a:ext>
            </a:extLst>
          </p:cNvPr>
          <p:cNvPicPr>
            <a:picLocks noChangeAspect="1"/>
          </p:cNvPicPr>
          <p:nvPr/>
        </p:nvPicPr>
        <p:blipFill>
          <a:blip r:embed="rId2"/>
          <a:stretch>
            <a:fillRect/>
          </a:stretch>
        </p:blipFill>
        <p:spPr>
          <a:xfrm>
            <a:off x="1975862" y="1618600"/>
            <a:ext cx="8240275" cy="3962953"/>
          </a:xfrm>
          <a:prstGeom prst="rect">
            <a:avLst/>
          </a:prstGeom>
        </p:spPr>
      </p:pic>
    </p:spTree>
    <p:extLst>
      <p:ext uri="{BB962C8B-B14F-4D97-AF65-F5344CB8AC3E}">
        <p14:creationId xmlns:p14="http://schemas.microsoft.com/office/powerpoint/2010/main" val="2188567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D2981-602D-0F2A-2782-7A89C72B1F55}"/>
              </a:ext>
            </a:extLst>
          </p:cNvPr>
          <p:cNvSpPr>
            <a:spLocks noGrp="1"/>
          </p:cNvSpPr>
          <p:nvPr>
            <p:ph type="title"/>
          </p:nvPr>
        </p:nvSpPr>
        <p:spPr/>
        <p:txBody>
          <a:bodyPr/>
          <a:lstStyle/>
          <a:p>
            <a:r>
              <a:rPr lang="en-US" dirty="0"/>
              <a:t>EXAMPLE (GIT ADD, GIT COMMIT)</a:t>
            </a:r>
          </a:p>
        </p:txBody>
      </p:sp>
      <p:sp>
        <p:nvSpPr>
          <p:cNvPr id="3" name="Content Placeholder 2">
            <a:extLst>
              <a:ext uri="{FF2B5EF4-FFF2-40B4-BE49-F238E27FC236}">
                <a16:creationId xmlns:a16="http://schemas.microsoft.com/office/drawing/2014/main" id="{338698B6-EEB0-6B82-0433-0A04699DD509}"/>
              </a:ext>
            </a:extLst>
          </p:cNvPr>
          <p:cNvSpPr>
            <a:spLocks noGrp="1"/>
          </p:cNvSpPr>
          <p:nvPr>
            <p:ph idx="1"/>
          </p:nvPr>
        </p:nvSpPr>
        <p:spPr/>
        <p:txBody>
          <a:bodyPr/>
          <a:lstStyle/>
          <a:p>
            <a:r>
              <a:rPr lang="en-US" sz="2800" dirty="0"/>
              <a:t>Now stage and commit this file:</a:t>
            </a:r>
          </a:p>
          <a:p>
            <a:endParaRPr lang="en-US" sz="2800" dirty="0"/>
          </a:p>
          <a:p>
            <a:r>
              <a:rPr lang="en-US" sz="2800" dirty="0"/>
              <a:t>git add new_file.txt</a:t>
            </a:r>
          </a:p>
          <a:p>
            <a:r>
              <a:rPr lang="en-US" sz="2800" dirty="0"/>
              <a:t>git commit -m "Commit 3"</a:t>
            </a:r>
          </a:p>
          <a:p>
            <a:endParaRPr lang="en-US" dirty="0"/>
          </a:p>
        </p:txBody>
      </p:sp>
    </p:spTree>
    <p:extLst>
      <p:ext uri="{BB962C8B-B14F-4D97-AF65-F5344CB8AC3E}">
        <p14:creationId xmlns:p14="http://schemas.microsoft.com/office/powerpoint/2010/main" val="31100195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4AAD1-A81C-015F-3F2B-9C3A16124A48}"/>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D4BF9A0-7FE1-4255-E028-9A83E424ABF0}"/>
              </a:ext>
            </a:extLst>
          </p:cNvPr>
          <p:cNvSpPr>
            <a:spLocks noGrp="1"/>
          </p:cNvSpPr>
          <p:nvPr>
            <p:ph idx="1"/>
          </p:nvPr>
        </p:nvSpPr>
        <p:spPr/>
        <p:txBody>
          <a:bodyPr>
            <a:normAutofit/>
          </a:bodyPr>
          <a:lstStyle/>
          <a:p>
            <a:r>
              <a:rPr lang="en-US" sz="2800" dirty="0"/>
              <a:t>Now, the state of HEAD is the same as the state of the staging area, as well as the working tree:</a:t>
            </a:r>
          </a:p>
        </p:txBody>
      </p:sp>
    </p:spTree>
    <p:extLst>
      <p:ext uri="{BB962C8B-B14F-4D97-AF65-F5344CB8AC3E}">
        <p14:creationId xmlns:p14="http://schemas.microsoft.com/office/powerpoint/2010/main" val="31773579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969337-29B2-1567-23BA-D3CB165A73B5}"/>
              </a:ext>
            </a:extLst>
          </p:cNvPr>
          <p:cNvPicPr>
            <a:picLocks noChangeAspect="1"/>
          </p:cNvPicPr>
          <p:nvPr/>
        </p:nvPicPr>
        <p:blipFill>
          <a:blip r:embed="rId2"/>
          <a:stretch>
            <a:fillRect/>
          </a:stretch>
        </p:blipFill>
        <p:spPr>
          <a:xfrm>
            <a:off x="1928231" y="1857155"/>
            <a:ext cx="8335538" cy="3143689"/>
          </a:xfrm>
          <a:prstGeom prst="rect">
            <a:avLst/>
          </a:prstGeom>
        </p:spPr>
      </p:pic>
    </p:spTree>
    <p:extLst>
      <p:ext uri="{BB962C8B-B14F-4D97-AF65-F5344CB8AC3E}">
        <p14:creationId xmlns:p14="http://schemas.microsoft.com/office/powerpoint/2010/main" val="26285870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50A55-BBA3-8508-F0BA-BD233ADB7004}"/>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7161E0-446E-1205-4F2D-8CC64A125FB5}"/>
              </a:ext>
            </a:extLst>
          </p:cNvPr>
          <p:cNvSpPr>
            <a:spLocks noGrp="1"/>
          </p:cNvSpPr>
          <p:nvPr>
            <p:ph idx="1"/>
          </p:nvPr>
        </p:nvSpPr>
        <p:spPr/>
        <p:txBody>
          <a:bodyPr>
            <a:normAutofit/>
          </a:bodyPr>
          <a:lstStyle/>
          <a:p>
            <a:r>
              <a:rPr lang="en-US" sz="2800" dirty="0"/>
              <a:t>Next, edit new_file.txt by adding a new line at the beginning and another new line at the end:</a:t>
            </a:r>
          </a:p>
        </p:txBody>
      </p:sp>
    </p:spTree>
    <p:extLst>
      <p:ext uri="{BB962C8B-B14F-4D97-AF65-F5344CB8AC3E}">
        <p14:creationId xmlns:p14="http://schemas.microsoft.com/office/powerpoint/2010/main" val="1027347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A643D-4B5C-5CD5-D1A0-94A67F1EEEB3}"/>
              </a:ext>
            </a:extLst>
          </p:cNvPr>
          <p:cNvSpPr>
            <a:spLocks noGrp="1"/>
          </p:cNvSpPr>
          <p:nvPr>
            <p:ph type="title"/>
          </p:nvPr>
        </p:nvSpPr>
        <p:spPr/>
        <p:txBody>
          <a:bodyPr/>
          <a:lstStyle/>
          <a:p>
            <a:r>
              <a:rPr lang="en-US" dirty="0"/>
              <a:t>blobs</a:t>
            </a:r>
          </a:p>
        </p:txBody>
      </p:sp>
      <p:sp>
        <p:nvSpPr>
          <p:cNvPr id="3" name="Content Placeholder 2">
            <a:extLst>
              <a:ext uri="{FF2B5EF4-FFF2-40B4-BE49-F238E27FC236}">
                <a16:creationId xmlns:a16="http://schemas.microsoft.com/office/drawing/2014/main" id="{7373ECDD-E42E-C4DE-94F2-9E2AEA9FC635}"/>
              </a:ext>
            </a:extLst>
          </p:cNvPr>
          <p:cNvSpPr>
            <a:spLocks noGrp="1"/>
          </p:cNvSpPr>
          <p:nvPr>
            <p:ph idx="1"/>
          </p:nvPr>
        </p:nvSpPr>
        <p:spPr/>
        <p:txBody>
          <a:bodyPr>
            <a:normAutofit/>
          </a:bodyPr>
          <a:lstStyle/>
          <a:p>
            <a:r>
              <a:rPr lang="en-US" sz="2800" dirty="0"/>
              <a:t>In Git, the contents of files are stored in objects called </a:t>
            </a:r>
            <a:r>
              <a:rPr lang="en-US" sz="2800" b="1" dirty="0"/>
              <a:t>blob</a:t>
            </a:r>
            <a:r>
              <a:rPr lang="en-US" sz="2800" dirty="0"/>
              <a:t>s, short for binary large objects.</a:t>
            </a:r>
          </a:p>
          <a:p>
            <a:r>
              <a:rPr lang="en-US" sz="2800" dirty="0"/>
              <a:t>Every blob in Git is identified by its SHA-1 hash. SHA-1 hashes consist of 20 bytes, usually represented by 40 characters in hexadecimal form. </a:t>
            </a:r>
          </a:p>
        </p:txBody>
      </p:sp>
    </p:spTree>
    <p:extLst>
      <p:ext uri="{BB962C8B-B14F-4D97-AF65-F5344CB8AC3E}">
        <p14:creationId xmlns:p14="http://schemas.microsoft.com/office/powerpoint/2010/main" val="24298897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38DCFBB-66BF-CC91-DB83-B64EB0A34070}"/>
              </a:ext>
            </a:extLst>
          </p:cNvPr>
          <p:cNvPicPr>
            <a:picLocks noChangeAspect="1"/>
          </p:cNvPicPr>
          <p:nvPr/>
        </p:nvPicPr>
        <p:blipFill>
          <a:blip r:embed="rId2"/>
          <a:stretch>
            <a:fillRect/>
          </a:stretch>
        </p:blipFill>
        <p:spPr>
          <a:xfrm>
            <a:off x="2090178" y="2357288"/>
            <a:ext cx="8011643" cy="2143424"/>
          </a:xfrm>
          <a:prstGeom prst="rect">
            <a:avLst/>
          </a:prstGeom>
        </p:spPr>
      </p:pic>
    </p:spTree>
    <p:extLst>
      <p:ext uri="{BB962C8B-B14F-4D97-AF65-F5344CB8AC3E}">
        <p14:creationId xmlns:p14="http://schemas.microsoft.com/office/powerpoint/2010/main" val="1837338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B47B8-3C0E-0F25-ECF0-704E56728D23}"/>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C0A05255-1C47-9A82-185F-BB4F1887DA33}"/>
              </a:ext>
            </a:extLst>
          </p:cNvPr>
          <p:cNvSpPr>
            <a:spLocks noGrp="1"/>
          </p:cNvSpPr>
          <p:nvPr>
            <p:ph idx="1"/>
          </p:nvPr>
        </p:nvSpPr>
        <p:spPr/>
        <p:txBody>
          <a:bodyPr>
            <a:normAutofit/>
          </a:bodyPr>
          <a:lstStyle/>
          <a:p>
            <a:r>
              <a:rPr lang="en-US" sz="2800" dirty="0"/>
              <a:t>As a result, the state is as follows:</a:t>
            </a:r>
          </a:p>
        </p:txBody>
      </p:sp>
    </p:spTree>
    <p:extLst>
      <p:ext uri="{BB962C8B-B14F-4D97-AF65-F5344CB8AC3E}">
        <p14:creationId xmlns:p14="http://schemas.microsoft.com/office/powerpoint/2010/main" val="40091832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0EE63B-E9B0-0EC4-0647-2875ECBCD1BC}"/>
              </a:ext>
            </a:extLst>
          </p:cNvPr>
          <p:cNvPicPr>
            <a:picLocks noChangeAspect="1"/>
          </p:cNvPicPr>
          <p:nvPr/>
        </p:nvPicPr>
        <p:blipFill>
          <a:blip r:embed="rId2"/>
          <a:stretch>
            <a:fillRect/>
          </a:stretch>
        </p:blipFill>
        <p:spPr>
          <a:xfrm>
            <a:off x="1838325" y="1819275"/>
            <a:ext cx="8515350" cy="3219450"/>
          </a:xfrm>
          <a:prstGeom prst="rect">
            <a:avLst/>
          </a:prstGeom>
        </p:spPr>
      </p:pic>
    </p:spTree>
    <p:extLst>
      <p:ext uri="{BB962C8B-B14F-4D97-AF65-F5344CB8AC3E}">
        <p14:creationId xmlns:p14="http://schemas.microsoft.com/office/powerpoint/2010/main" val="36434558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7E5C6-96D1-C3B8-7393-5CC1399D0A0C}"/>
              </a:ext>
            </a:extLst>
          </p:cNvPr>
          <p:cNvSpPr>
            <a:spLocks noGrp="1"/>
          </p:cNvSpPr>
          <p:nvPr>
            <p:ph type="title"/>
          </p:nvPr>
        </p:nvSpPr>
        <p:spPr/>
        <p:txBody>
          <a:bodyPr/>
          <a:lstStyle/>
          <a:p>
            <a:r>
              <a:rPr lang="en-US" dirty="0"/>
              <a:t>GIT (ADD –p)</a:t>
            </a:r>
          </a:p>
        </p:txBody>
      </p:sp>
      <p:sp>
        <p:nvSpPr>
          <p:cNvPr id="3" name="Content Placeholder 2">
            <a:extLst>
              <a:ext uri="{FF2B5EF4-FFF2-40B4-BE49-F238E27FC236}">
                <a16:creationId xmlns:a16="http://schemas.microsoft.com/office/drawing/2014/main" id="{10414744-DD86-AA6B-8A18-A88FE9F694FB}"/>
              </a:ext>
            </a:extLst>
          </p:cNvPr>
          <p:cNvSpPr>
            <a:spLocks noGrp="1"/>
          </p:cNvSpPr>
          <p:nvPr>
            <p:ph idx="1"/>
          </p:nvPr>
        </p:nvSpPr>
        <p:spPr/>
        <p:txBody>
          <a:bodyPr>
            <a:normAutofit/>
          </a:bodyPr>
          <a:lstStyle/>
          <a:p>
            <a:r>
              <a:rPr lang="en-US" sz="2800" dirty="0"/>
              <a:t>A nice trick would be to use git add -p, which allows you to split the changes even within a file, and consider which ones you'd like to stage.</a:t>
            </a:r>
          </a:p>
        </p:txBody>
      </p:sp>
    </p:spTree>
    <p:extLst>
      <p:ext uri="{BB962C8B-B14F-4D97-AF65-F5344CB8AC3E}">
        <p14:creationId xmlns:p14="http://schemas.microsoft.com/office/powerpoint/2010/main" val="305859873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414575-F245-8A29-09B2-97C1FCA68533}"/>
              </a:ext>
            </a:extLst>
          </p:cNvPr>
          <p:cNvPicPr>
            <a:picLocks noChangeAspect="1"/>
          </p:cNvPicPr>
          <p:nvPr/>
        </p:nvPicPr>
        <p:blipFill>
          <a:blip r:embed="rId2"/>
          <a:stretch>
            <a:fillRect/>
          </a:stretch>
        </p:blipFill>
        <p:spPr>
          <a:xfrm>
            <a:off x="2902454" y="779324"/>
            <a:ext cx="6387091" cy="5836079"/>
          </a:xfrm>
          <a:prstGeom prst="rect">
            <a:avLst/>
          </a:prstGeom>
        </p:spPr>
      </p:pic>
    </p:spTree>
    <p:extLst>
      <p:ext uri="{BB962C8B-B14F-4D97-AF65-F5344CB8AC3E}">
        <p14:creationId xmlns:p14="http://schemas.microsoft.com/office/powerpoint/2010/main" val="37924354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AB625-320B-D2FF-2449-EEEB25BA8FA2}"/>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393AA54-0B45-4FFB-078F-9D866D22B0E8}"/>
              </a:ext>
            </a:extLst>
          </p:cNvPr>
          <p:cNvSpPr>
            <a:spLocks noGrp="1"/>
          </p:cNvSpPr>
          <p:nvPr>
            <p:ph idx="1"/>
          </p:nvPr>
        </p:nvSpPr>
        <p:spPr/>
        <p:txBody>
          <a:bodyPr>
            <a:normAutofit/>
          </a:bodyPr>
          <a:lstStyle/>
          <a:p>
            <a:r>
              <a:rPr lang="en-US" sz="2800" dirty="0"/>
              <a:t>So now the state in HEAD is without either of those new lines. In the staging area you have the first line but not the last line, and in the working </a:t>
            </a:r>
            <a:r>
              <a:rPr lang="en-US" sz="2800" dirty="0" err="1"/>
              <a:t>dir</a:t>
            </a:r>
            <a:r>
              <a:rPr lang="en-US" sz="2800" dirty="0"/>
              <a:t> you have both new lines.</a:t>
            </a:r>
          </a:p>
        </p:txBody>
      </p:sp>
    </p:spTree>
    <p:extLst>
      <p:ext uri="{BB962C8B-B14F-4D97-AF65-F5344CB8AC3E}">
        <p14:creationId xmlns:p14="http://schemas.microsoft.com/office/powerpoint/2010/main" val="105860712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9414255-0037-6912-3526-7FEB5BE0FA21}"/>
              </a:ext>
            </a:extLst>
          </p:cNvPr>
          <p:cNvPicPr>
            <a:picLocks noChangeAspect="1"/>
          </p:cNvPicPr>
          <p:nvPr/>
        </p:nvPicPr>
        <p:blipFill>
          <a:blip r:embed="rId2"/>
          <a:stretch>
            <a:fillRect/>
          </a:stretch>
        </p:blipFill>
        <p:spPr>
          <a:xfrm>
            <a:off x="1985389" y="1923840"/>
            <a:ext cx="8221222" cy="3010320"/>
          </a:xfrm>
          <a:prstGeom prst="rect">
            <a:avLst/>
          </a:prstGeom>
        </p:spPr>
      </p:pic>
    </p:spTree>
    <p:extLst>
      <p:ext uri="{BB962C8B-B14F-4D97-AF65-F5344CB8AC3E}">
        <p14:creationId xmlns:p14="http://schemas.microsoft.com/office/powerpoint/2010/main" val="11976751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D846-C90F-B89F-F19A-B8CF08C75513}"/>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735E14D-74C3-E01C-A75F-432B62DED31F}"/>
              </a:ext>
            </a:extLst>
          </p:cNvPr>
          <p:cNvSpPr>
            <a:spLocks noGrp="1"/>
          </p:cNvSpPr>
          <p:nvPr>
            <p:ph idx="1"/>
          </p:nvPr>
        </p:nvSpPr>
        <p:spPr/>
        <p:txBody>
          <a:bodyPr>
            <a:normAutofit/>
          </a:bodyPr>
          <a:lstStyle/>
          <a:p>
            <a:r>
              <a:rPr lang="en-US" sz="2800" dirty="0"/>
              <a:t>Well, as stated before, you get the diff between the staging area and the working tree.</a:t>
            </a:r>
          </a:p>
        </p:txBody>
      </p:sp>
    </p:spTree>
    <p:extLst>
      <p:ext uri="{BB962C8B-B14F-4D97-AF65-F5344CB8AC3E}">
        <p14:creationId xmlns:p14="http://schemas.microsoft.com/office/powerpoint/2010/main" val="279762390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6186A6-60CC-8605-F5DC-DE96752C34F6}"/>
              </a:ext>
            </a:extLst>
          </p:cNvPr>
          <p:cNvPicPr>
            <a:picLocks noChangeAspect="1"/>
          </p:cNvPicPr>
          <p:nvPr/>
        </p:nvPicPr>
        <p:blipFill>
          <a:blip r:embed="rId2"/>
          <a:stretch>
            <a:fillRect/>
          </a:stretch>
        </p:blipFill>
        <p:spPr>
          <a:xfrm>
            <a:off x="2652232" y="1516138"/>
            <a:ext cx="6887536" cy="4020111"/>
          </a:xfrm>
          <a:prstGeom prst="rect">
            <a:avLst/>
          </a:prstGeom>
        </p:spPr>
      </p:pic>
    </p:spTree>
    <p:extLst>
      <p:ext uri="{BB962C8B-B14F-4D97-AF65-F5344CB8AC3E}">
        <p14:creationId xmlns:p14="http://schemas.microsoft.com/office/powerpoint/2010/main" val="209391551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29B7E-EE1D-E4B1-CD4B-9E88440414D1}"/>
              </a:ext>
            </a:extLst>
          </p:cNvPr>
          <p:cNvSpPr>
            <a:spLocks noGrp="1"/>
          </p:cNvSpPr>
          <p:nvPr>
            <p:ph type="title"/>
          </p:nvPr>
        </p:nvSpPr>
        <p:spPr/>
        <p:txBody>
          <a:bodyPr/>
          <a:lstStyle/>
          <a:p>
            <a:r>
              <a:rPr lang="en-US" dirty="0"/>
              <a:t>Example (Git diff –cached)</a:t>
            </a:r>
          </a:p>
        </p:txBody>
      </p:sp>
      <p:sp>
        <p:nvSpPr>
          <p:cNvPr id="3" name="Content Placeholder 2">
            <a:extLst>
              <a:ext uri="{FF2B5EF4-FFF2-40B4-BE49-F238E27FC236}">
                <a16:creationId xmlns:a16="http://schemas.microsoft.com/office/drawing/2014/main" id="{8DC32DDE-DAFB-72FD-6E25-1DE52542FF02}"/>
              </a:ext>
            </a:extLst>
          </p:cNvPr>
          <p:cNvSpPr>
            <a:spLocks noGrp="1"/>
          </p:cNvSpPr>
          <p:nvPr>
            <p:ph idx="1"/>
          </p:nvPr>
        </p:nvSpPr>
        <p:spPr/>
        <p:txBody>
          <a:bodyPr>
            <a:normAutofit/>
          </a:bodyPr>
          <a:lstStyle/>
          <a:p>
            <a:r>
              <a:rPr lang="en-US" sz="2800" dirty="0"/>
              <a:t>What happens if you want to get the diff between HEAD and the staging area? For that, you can use git diff --cached:</a:t>
            </a:r>
          </a:p>
        </p:txBody>
      </p:sp>
    </p:spTree>
    <p:extLst>
      <p:ext uri="{BB962C8B-B14F-4D97-AF65-F5344CB8AC3E}">
        <p14:creationId xmlns:p14="http://schemas.microsoft.com/office/powerpoint/2010/main" val="3584551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9133D-6EB6-66F6-7591-3063BE73BD0D}"/>
              </a:ext>
            </a:extLst>
          </p:cNvPr>
          <p:cNvSpPr>
            <a:spLocks noGrp="1"/>
          </p:cNvSpPr>
          <p:nvPr>
            <p:ph type="title"/>
          </p:nvPr>
        </p:nvSpPr>
        <p:spPr/>
        <p:txBody>
          <a:bodyPr/>
          <a:lstStyle/>
          <a:p>
            <a:r>
              <a:rPr lang="en-US" dirty="0"/>
              <a:t>Hashes</a:t>
            </a:r>
          </a:p>
        </p:txBody>
      </p:sp>
      <p:sp>
        <p:nvSpPr>
          <p:cNvPr id="3" name="Content Placeholder 2">
            <a:extLst>
              <a:ext uri="{FF2B5EF4-FFF2-40B4-BE49-F238E27FC236}">
                <a16:creationId xmlns:a16="http://schemas.microsoft.com/office/drawing/2014/main" id="{727638B6-D89B-5356-5582-8F39E48D8AE6}"/>
              </a:ext>
            </a:extLst>
          </p:cNvPr>
          <p:cNvSpPr>
            <a:spLocks noGrp="1"/>
          </p:cNvSpPr>
          <p:nvPr>
            <p:ph idx="1"/>
          </p:nvPr>
        </p:nvSpPr>
        <p:spPr/>
        <p:txBody>
          <a:bodyPr/>
          <a:lstStyle/>
          <a:p>
            <a:r>
              <a:rPr lang="en-US" sz="2800" dirty="0"/>
              <a:t>A hash is a deterministic, one-way mathematical function.</a:t>
            </a:r>
          </a:p>
          <a:p>
            <a:r>
              <a:rPr lang="en-US" sz="2800" i="1" dirty="0"/>
              <a:t>Deterministic</a:t>
            </a:r>
            <a:r>
              <a:rPr lang="en-US" sz="2800" dirty="0"/>
              <a:t> means that the same input will provide the same output. That is - you take a stream of data, run a hash function on that stream, and you get a result. </a:t>
            </a:r>
          </a:p>
          <a:p>
            <a:endParaRPr lang="en-US" dirty="0"/>
          </a:p>
        </p:txBody>
      </p:sp>
    </p:spTree>
    <p:extLst>
      <p:ext uri="{BB962C8B-B14F-4D97-AF65-F5344CB8AC3E}">
        <p14:creationId xmlns:p14="http://schemas.microsoft.com/office/powerpoint/2010/main" val="384994056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3B5941-4416-D304-05E4-988AA342ABDB}"/>
              </a:ext>
            </a:extLst>
          </p:cNvPr>
          <p:cNvPicPr>
            <a:picLocks noChangeAspect="1"/>
          </p:cNvPicPr>
          <p:nvPr/>
        </p:nvPicPr>
        <p:blipFill>
          <a:blip r:embed="rId2"/>
          <a:stretch>
            <a:fillRect/>
          </a:stretch>
        </p:blipFill>
        <p:spPr>
          <a:xfrm>
            <a:off x="2795127" y="1642813"/>
            <a:ext cx="6601746" cy="3572374"/>
          </a:xfrm>
          <a:prstGeom prst="rect">
            <a:avLst/>
          </a:prstGeom>
        </p:spPr>
      </p:pic>
    </p:spTree>
    <p:extLst>
      <p:ext uri="{BB962C8B-B14F-4D97-AF65-F5344CB8AC3E}">
        <p14:creationId xmlns:p14="http://schemas.microsoft.com/office/powerpoint/2010/main" val="21095574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13589-8B83-FEEB-D126-66382B1F5C1F}"/>
              </a:ext>
            </a:extLst>
          </p:cNvPr>
          <p:cNvSpPr>
            <a:spLocks noGrp="1"/>
          </p:cNvSpPr>
          <p:nvPr>
            <p:ph type="title"/>
          </p:nvPr>
        </p:nvSpPr>
        <p:spPr/>
        <p:txBody>
          <a:bodyPr/>
          <a:lstStyle/>
          <a:p>
            <a:r>
              <a:rPr lang="en-US" dirty="0"/>
              <a:t>Example (Git diff head)</a:t>
            </a:r>
          </a:p>
        </p:txBody>
      </p:sp>
      <p:sp>
        <p:nvSpPr>
          <p:cNvPr id="3" name="Content Placeholder 2">
            <a:extLst>
              <a:ext uri="{FF2B5EF4-FFF2-40B4-BE49-F238E27FC236}">
                <a16:creationId xmlns:a16="http://schemas.microsoft.com/office/drawing/2014/main" id="{1D4D701C-0A7E-EC94-1623-AC4E86A04AF2}"/>
              </a:ext>
            </a:extLst>
          </p:cNvPr>
          <p:cNvSpPr>
            <a:spLocks noGrp="1"/>
          </p:cNvSpPr>
          <p:nvPr>
            <p:ph idx="1"/>
          </p:nvPr>
        </p:nvSpPr>
        <p:spPr/>
        <p:txBody>
          <a:bodyPr>
            <a:normAutofit/>
          </a:bodyPr>
          <a:lstStyle/>
          <a:p>
            <a:r>
              <a:rPr lang="en-US" sz="2800" dirty="0"/>
              <a:t>And what if you want the difference between HEAD and the working tree? For that you can run git diff HEAD:</a:t>
            </a:r>
          </a:p>
        </p:txBody>
      </p:sp>
    </p:spTree>
    <p:extLst>
      <p:ext uri="{BB962C8B-B14F-4D97-AF65-F5344CB8AC3E}">
        <p14:creationId xmlns:p14="http://schemas.microsoft.com/office/powerpoint/2010/main" val="405782662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304316F-2244-44DC-79A5-A6501BE80F39}"/>
              </a:ext>
            </a:extLst>
          </p:cNvPr>
          <p:cNvPicPr>
            <a:picLocks noChangeAspect="1"/>
          </p:cNvPicPr>
          <p:nvPr/>
        </p:nvPicPr>
        <p:blipFill>
          <a:blip r:embed="rId2"/>
          <a:stretch>
            <a:fillRect/>
          </a:stretch>
        </p:blipFill>
        <p:spPr>
          <a:xfrm>
            <a:off x="2809416" y="1687195"/>
            <a:ext cx="6573167" cy="4077269"/>
          </a:xfrm>
          <a:prstGeom prst="rect">
            <a:avLst/>
          </a:prstGeom>
        </p:spPr>
      </p:pic>
    </p:spTree>
    <p:extLst>
      <p:ext uri="{BB962C8B-B14F-4D97-AF65-F5344CB8AC3E}">
        <p14:creationId xmlns:p14="http://schemas.microsoft.com/office/powerpoint/2010/main" val="328185059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C27409-EA52-C50C-AA19-F92A427834F9}"/>
              </a:ext>
            </a:extLst>
          </p:cNvPr>
          <p:cNvPicPr>
            <a:picLocks noChangeAspect="1"/>
          </p:cNvPicPr>
          <p:nvPr/>
        </p:nvPicPr>
        <p:blipFill>
          <a:blip r:embed="rId2"/>
          <a:stretch>
            <a:fillRect/>
          </a:stretch>
        </p:blipFill>
        <p:spPr>
          <a:xfrm>
            <a:off x="1913941" y="1433234"/>
            <a:ext cx="8364117" cy="3991532"/>
          </a:xfrm>
          <a:prstGeom prst="rect">
            <a:avLst/>
          </a:prstGeom>
        </p:spPr>
      </p:pic>
    </p:spTree>
    <p:extLst>
      <p:ext uri="{BB962C8B-B14F-4D97-AF65-F5344CB8AC3E}">
        <p14:creationId xmlns:p14="http://schemas.microsoft.com/office/powerpoint/2010/main" val="383522274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AFB25-208B-BA31-7962-F4EF0E8F279D}"/>
              </a:ext>
            </a:extLst>
          </p:cNvPr>
          <p:cNvSpPr>
            <a:spLocks noGrp="1"/>
          </p:cNvSpPr>
          <p:nvPr>
            <p:ph type="title"/>
          </p:nvPr>
        </p:nvSpPr>
        <p:spPr/>
        <p:txBody>
          <a:bodyPr/>
          <a:lstStyle/>
          <a:p>
            <a:r>
              <a:rPr lang="en-US" dirty="0"/>
              <a:t>Example (git diff --no-index)</a:t>
            </a:r>
          </a:p>
        </p:txBody>
      </p:sp>
      <p:sp>
        <p:nvSpPr>
          <p:cNvPr id="3" name="Content Placeholder 2">
            <a:extLst>
              <a:ext uri="{FF2B5EF4-FFF2-40B4-BE49-F238E27FC236}">
                <a16:creationId xmlns:a16="http://schemas.microsoft.com/office/drawing/2014/main" id="{64A212E6-0B7F-3DB5-8DE5-FF57D5484376}"/>
              </a:ext>
            </a:extLst>
          </p:cNvPr>
          <p:cNvSpPr>
            <a:spLocks noGrp="1"/>
          </p:cNvSpPr>
          <p:nvPr>
            <p:ph idx="1"/>
          </p:nvPr>
        </p:nvSpPr>
        <p:spPr/>
        <p:txBody>
          <a:bodyPr>
            <a:normAutofit/>
          </a:bodyPr>
          <a:lstStyle/>
          <a:p>
            <a:r>
              <a:rPr lang="en-US" sz="2400" dirty="0"/>
              <a:t>As a reminder, at the beginning of this chapter you used git diff --no-index. With the --no-index switch, you can compare two files that are not part of the repository - or of any staging area.</a:t>
            </a:r>
          </a:p>
        </p:txBody>
      </p:sp>
    </p:spTree>
    <p:extLst>
      <p:ext uri="{BB962C8B-B14F-4D97-AF65-F5344CB8AC3E}">
        <p14:creationId xmlns:p14="http://schemas.microsoft.com/office/powerpoint/2010/main" val="405646205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C12B9-8911-3DBF-0282-5E2BF978E0A8}"/>
              </a:ext>
            </a:extLst>
          </p:cNvPr>
          <p:cNvSpPr>
            <a:spLocks noGrp="1"/>
          </p:cNvSpPr>
          <p:nvPr>
            <p:ph type="title"/>
          </p:nvPr>
        </p:nvSpPr>
        <p:spPr/>
        <p:txBody>
          <a:bodyPr/>
          <a:lstStyle/>
          <a:p>
            <a:r>
              <a:rPr lang="en-US" dirty="0"/>
              <a:t>Example (git commit -m)</a:t>
            </a:r>
          </a:p>
        </p:txBody>
      </p:sp>
      <p:sp>
        <p:nvSpPr>
          <p:cNvPr id="3" name="Content Placeholder 2">
            <a:extLst>
              <a:ext uri="{FF2B5EF4-FFF2-40B4-BE49-F238E27FC236}">
                <a16:creationId xmlns:a16="http://schemas.microsoft.com/office/drawing/2014/main" id="{4C2374C6-B841-7599-2389-4C2174D9EC4A}"/>
              </a:ext>
            </a:extLst>
          </p:cNvPr>
          <p:cNvSpPr>
            <a:spLocks noGrp="1"/>
          </p:cNvSpPr>
          <p:nvPr>
            <p:ph idx="1"/>
          </p:nvPr>
        </p:nvSpPr>
        <p:spPr/>
        <p:txBody>
          <a:bodyPr/>
          <a:lstStyle/>
          <a:p>
            <a:r>
              <a:rPr lang="en-US" sz="2800" dirty="0"/>
              <a:t>Now, commit the changes you have in the staging area:</a:t>
            </a:r>
          </a:p>
          <a:p>
            <a:endParaRPr lang="en-US" sz="2800" dirty="0"/>
          </a:p>
          <a:p>
            <a:r>
              <a:rPr lang="en-US" sz="2800" dirty="0"/>
              <a:t>git commit -m "Commit 4"</a:t>
            </a:r>
          </a:p>
          <a:p>
            <a:endParaRPr lang="en-US" dirty="0"/>
          </a:p>
        </p:txBody>
      </p:sp>
    </p:spTree>
    <p:extLst>
      <p:ext uri="{BB962C8B-B14F-4D97-AF65-F5344CB8AC3E}">
        <p14:creationId xmlns:p14="http://schemas.microsoft.com/office/powerpoint/2010/main" val="31356593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64050-D6F2-101B-135A-7C9CD8DCEEDF}"/>
              </a:ext>
            </a:extLst>
          </p:cNvPr>
          <p:cNvSpPr>
            <a:spLocks noGrp="1"/>
          </p:cNvSpPr>
          <p:nvPr>
            <p:ph type="title"/>
          </p:nvPr>
        </p:nvSpPr>
        <p:spPr/>
        <p:txBody>
          <a:bodyPr/>
          <a:lstStyle/>
          <a:p>
            <a:r>
              <a:rPr lang="en-US" dirty="0"/>
              <a:t>EXAMPLE (git diff HEAD~1 HEAD)</a:t>
            </a:r>
          </a:p>
        </p:txBody>
      </p:sp>
      <p:sp>
        <p:nvSpPr>
          <p:cNvPr id="3" name="Content Placeholder 2">
            <a:extLst>
              <a:ext uri="{FF2B5EF4-FFF2-40B4-BE49-F238E27FC236}">
                <a16:creationId xmlns:a16="http://schemas.microsoft.com/office/drawing/2014/main" id="{9DF2A8AF-8F55-B1A2-21DB-3D235047C27A}"/>
              </a:ext>
            </a:extLst>
          </p:cNvPr>
          <p:cNvSpPr>
            <a:spLocks noGrp="1"/>
          </p:cNvSpPr>
          <p:nvPr>
            <p:ph idx="1"/>
          </p:nvPr>
        </p:nvSpPr>
        <p:spPr/>
        <p:txBody>
          <a:bodyPr/>
          <a:lstStyle/>
          <a:p>
            <a:r>
              <a:rPr lang="en-US" sz="2800" dirty="0"/>
              <a:t>To observe the diff between this commit and its parent commit, you can run the following command:</a:t>
            </a:r>
          </a:p>
          <a:p>
            <a:endParaRPr lang="en-US" sz="2800" dirty="0"/>
          </a:p>
          <a:p>
            <a:r>
              <a:rPr lang="en-US" sz="2800" dirty="0"/>
              <a:t>git diff HEAD~1 HEAD</a:t>
            </a:r>
          </a:p>
          <a:p>
            <a:endParaRPr lang="en-US" dirty="0"/>
          </a:p>
        </p:txBody>
      </p:sp>
    </p:spTree>
    <p:extLst>
      <p:ext uri="{BB962C8B-B14F-4D97-AF65-F5344CB8AC3E}">
        <p14:creationId xmlns:p14="http://schemas.microsoft.com/office/powerpoint/2010/main" val="392327110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939F36-347B-B9B5-F783-F438D67B87E0}"/>
              </a:ext>
            </a:extLst>
          </p:cNvPr>
          <p:cNvPicPr>
            <a:picLocks noChangeAspect="1"/>
          </p:cNvPicPr>
          <p:nvPr/>
        </p:nvPicPr>
        <p:blipFill>
          <a:blip r:embed="rId2"/>
          <a:stretch>
            <a:fillRect/>
          </a:stretch>
        </p:blipFill>
        <p:spPr>
          <a:xfrm>
            <a:off x="2666521" y="1614234"/>
            <a:ext cx="6858957" cy="3629532"/>
          </a:xfrm>
          <a:prstGeom prst="rect">
            <a:avLst/>
          </a:prstGeom>
        </p:spPr>
      </p:pic>
    </p:spTree>
    <p:extLst>
      <p:ext uri="{BB962C8B-B14F-4D97-AF65-F5344CB8AC3E}">
        <p14:creationId xmlns:p14="http://schemas.microsoft.com/office/powerpoint/2010/main" val="29832527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28B7-36B0-9EE2-19C1-54AC61D5B404}"/>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83807B9-C6C0-9998-2C03-E3DD346FB058}"/>
              </a:ext>
            </a:extLst>
          </p:cNvPr>
          <p:cNvSpPr>
            <a:spLocks noGrp="1"/>
          </p:cNvSpPr>
          <p:nvPr>
            <p:ph idx="1"/>
          </p:nvPr>
        </p:nvSpPr>
        <p:spPr/>
        <p:txBody>
          <a:bodyPr/>
          <a:lstStyle/>
          <a:p>
            <a:r>
              <a:rPr lang="en-US" sz="2800" dirty="0"/>
              <a:t>A short way to view the diff between a commit and its parent is by using git show, for example:</a:t>
            </a:r>
          </a:p>
          <a:p>
            <a:pPr marL="0" indent="0">
              <a:buNone/>
            </a:pPr>
            <a:r>
              <a:rPr lang="en-US" sz="2800" dirty="0"/>
              <a:t>	git show HEAD</a:t>
            </a:r>
          </a:p>
          <a:p>
            <a:endParaRPr lang="en-US" sz="2800" dirty="0"/>
          </a:p>
          <a:p>
            <a:r>
              <a:rPr lang="en-US" sz="2800" dirty="0"/>
              <a:t>This is the same as writing:</a:t>
            </a:r>
          </a:p>
          <a:p>
            <a:pPr marL="0" indent="0">
              <a:buNone/>
            </a:pPr>
            <a:r>
              <a:rPr lang="en-US" sz="2800" dirty="0"/>
              <a:t>	git diff HEAD~ HEAD</a:t>
            </a:r>
            <a:endParaRPr lang="en-US" dirty="0"/>
          </a:p>
        </p:txBody>
      </p:sp>
    </p:spTree>
    <p:extLst>
      <p:ext uri="{BB962C8B-B14F-4D97-AF65-F5344CB8AC3E}">
        <p14:creationId xmlns:p14="http://schemas.microsoft.com/office/powerpoint/2010/main" val="38717402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CDF0-7529-38EF-5429-018EFACA7271}"/>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A78A5293-505E-EC65-95CA-F4AA11643CD3}"/>
              </a:ext>
            </a:extLst>
          </p:cNvPr>
          <p:cNvSpPr>
            <a:spLocks noGrp="1"/>
          </p:cNvSpPr>
          <p:nvPr>
            <p:ph idx="1"/>
          </p:nvPr>
        </p:nvSpPr>
        <p:spPr/>
        <p:txBody>
          <a:bodyPr>
            <a:normAutofit/>
          </a:bodyPr>
          <a:lstStyle/>
          <a:p>
            <a:r>
              <a:rPr lang="en-US" sz="2800" dirty="0"/>
              <a:t>To summarize all the different switches for git diff we covered in this section, see this diagram:</a:t>
            </a:r>
          </a:p>
        </p:txBody>
      </p:sp>
    </p:spTree>
    <p:extLst>
      <p:ext uri="{BB962C8B-B14F-4D97-AF65-F5344CB8AC3E}">
        <p14:creationId xmlns:p14="http://schemas.microsoft.com/office/powerpoint/2010/main" val="300037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DCAFA-14AC-F397-0128-F9B801E3E329}"/>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DFD4449-82B6-8458-5AC0-C676BDA2E058}"/>
              </a:ext>
            </a:extLst>
          </p:cNvPr>
          <p:cNvSpPr>
            <a:spLocks noGrp="1"/>
          </p:cNvSpPr>
          <p:nvPr>
            <p:ph idx="1"/>
          </p:nvPr>
        </p:nvSpPr>
        <p:spPr/>
        <p:txBody>
          <a:bodyPr>
            <a:normAutofit/>
          </a:bodyPr>
          <a:lstStyle/>
          <a:p>
            <a:r>
              <a:rPr lang="en-US" sz="2800" dirty="0"/>
              <a:t>For example, if you provide the SHA-1 hash function with the stream hello, you will get 0xaaf4c61ddcc5e8a2dabede0f3b482cd9aea9434d. If you run the SHA-1 hash function again, from a different machine, and provide it the same data (hello), you will get the same value.</a:t>
            </a:r>
          </a:p>
        </p:txBody>
      </p:sp>
    </p:spTree>
    <p:extLst>
      <p:ext uri="{BB962C8B-B14F-4D97-AF65-F5344CB8AC3E}">
        <p14:creationId xmlns:p14="http://schemas.microsoft.com/office/powerpoint/2010/main" val="190181763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036D83-E6C1-A2C6-8F1A-94276A652B48}"/>
              </a:ext>
            </a:extLst>
          </p:cNvPr>
          <p:cNvPicPr>
            <a:picLocks noChangeAspect="1"/>
          </p:cNvPicPr>
          <p:nvPr/>
        </p:nvPicPr>
        <p:blipFill>
          <a:blip r:embed="rId2"/>
          <a:stretch>
            <a:fillRect/>
          </a:stretch>
        </p:blipFill>
        <p:spPr>
          <a:xfrm>
            <a:off x="2028257" y="1195075"/>
            <a:ext cx="8135485" cy="4467849"/>
          </a:xfrm>
          <a:prstGeom prst="rect">
            <a:avLst/>
          </a:prstGeom>
        </p:spPr>
      </p:pic>
    </p:spTree>
    <p:extLst>
      <p:ext uri="{BB962C8B-B14F-4D97-AF65-F5344CB8AC3E}">
        <p14:creationId xmlns:p14="http://schemas.microsoft.com/office/powerpoint/2010/main" val="401866394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709B3-2DED-8228-7645-EA3C1E413882}"/>
              </a:ext>
            </a:extLst>
          </p:cNvPr>
          <p:cNvSpPr>
            <a:spLocks noGrp="1"/>
          </p:cNvSpPr>
          <p:nvPr>
            <p:ph type="title"/>
          </p:nvPr>
        </p:nvSpPr>
        <p:spPr/>
        <p:txBody>
          <a:bodyPr/>
          <a:lstStyle/>
          <a:p>
            <a:r>
              <a:rPr lang="en-US" dirty="0"/>
              <a:t>Recap - How to Record Changes in Git</a:t>
            </a:r>
          </a:p>
        </p:txBody>
      </p:sp>
      <p:sp>
        <p:nvSpPr>
          <p:cNvPr id="3" name="Content Placeholder 2">
            <a:extLst>
              <a:ext uri="{FF2B5EF4-FFF2-40B4-BE49-F238E27FC236}">
                <a16:creationId xmlns:a16="http://schemas.microsoft.com/office/drawing/2014/main" id="{C1053071-BFC7-C304-9838-CE36248E4A02}"/>
              </a:ext>
            </a:extLst>
          </p:cNvPr>
          <p:cNvSpPr>
            <a:spLocks noGrp="1"/>
          </p:cNvSpPr>
          <p:nvPr>
            <p:ph idx="1"/>
          </p:nvPr>
        </p:nvSpPr>
        <p:spPr/>
        <p:txBody>
          <a:bodyPr>
            <a:normAutofit/>
          </a:bodyPr>
          <a:lstStyle/>
          <a:p>
            <a:pPr marL="0" indent="0">
              <a:buNone/>
            </a:pPr>
            <a:r>
              <a:rPr lang="en-US" sz="2800" dirty="0"/>
              <a:t>You learned about the three different "states" of the file system that Git maintains:</a:t>
            </a:r>
          </a:p>
          <a:p>
            <a:r>
              <a:rPr lang="en-US" sz="2800" dirty="0"/>
              <a:t>Working </a:t>
            </a:r>
            <a:r>
              <a:rPr lang="en-US" sz="2800" dirty="0" err="1"/>
              <a:t>dir</a:t>
            </a:r>
            <a:r>
              <a:rPr lang="en-US" sz="2800" dirty="0"/>
              <a:t>(</a:t>
            </a:r>
            <a:r>
              <a:rPr lang="en-US" sz="2800" dirty="0" err="1"/>
              <a:t>ectory</a:t>
            </a:r>
            <a:r>
              <a:rPr lang="en-US" sz="2800" dirty="0"/>
              <a:t>) (also called "working tree") - any directory on your file system which has a repository associated with it.</a:t>
            </a:r>
          </a:p>
          <a:p>
            <a:r>
              <a:rPr lang="en-US" sz="2800" dirty="0"/>
              <a:t>Index, or the Staging Area - a playground for the next commit.</a:t>
            </a:r>
          </a:p>
          <a:p>
            <a:r>
              <a:rPr lang="en-US" sz="2800" dirty="0"/>
              <a:t>Repository (in short: "repo") - a collection of commits, each of which is a snapshot of the working tree.</a:t>
            </a:r>
          </a:p>
        </p:txBody>
      </p:sp>
    </p:spTree>
    <p:extLst>
      <p:ext uri="{BB962C8B-B14F-4D97-AF65-F5344CB8AC3E}">
        <p14:creationId xmlns:p14="http://schemas.microsoft.com/office/powerpoint/2010/main" val="245306254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13E3-8D85-6017-91BB-DCC8A7E2E2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50CE4A-A233-9EB3-433F-960A40D983A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811006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CFCD7-1DB7-ED25-E3CA-477AC7B61A48}"/>
              </a:ext>
            </a:extLst>
          </p:cNvPr>
          <p:cNvSpPr>
            <a:spLocks noGrp="1"/>
          </p:cNvSpPr>
          <p:nvPr>
            <p:ph type="title"/>
          </p:nvPr>
        </p:nvSpPr>
        <p:spPr/>
        <p:txBody>
          <a:bodyPr/>
          <a:lstStyle/>
          <a:p>
            <a:r>
              <a:rPr lang="en-US" dirty="0"/>
              <a:t>TODO</a:t>
            </a:r>
          </a:p>
        </p:txBody>
      </p:sp>
      <p:sp>
        <p:nvSpPr>
          <p:cNvPr id="3" name="Content Placeholder 2">
            <a:extLst>
              <a:ext uri="{FF2B5EF4-FFF2-40B4-BE49-F238E27FC236}">
                <a16:creationId xmlns:a16="http://schemas.microsoft.com/office/drawing/2014/main" id="{755DAF60-3DA7-FC8C-C558-53476D1F326C}"/>
              </a:ext>
            </a:extLst>
          </p:cNvPr>
          <p:cNvSpPr>
            <a:spLocks noGrp="1"/>
          </p:cNvSpPr>
          <p:nvPr>
            <p:ph idx="1"/>
          </p:nvPr>
        </p:nvSpPr>
        <p:spPr/>
        <p:txBody>
          <a:bodyPr/>
          <a:lstStyle/>
          <a:p>
            <a:r>
              <a:rPr lang="en-US" dirty="0"/>
              <a:t>DOCUMENT WITH GIT COMMANDS</a:t>
            </a:r>
          </a:p>
        </p:txBody>
      </p:sp>
    </p:spTree>
    <p:extLst>
      <p:ext uri="{BB962C8B-B14F-4D97-AF65-F5344CB8AC3E}">
        <p14:creationId xmlns:p14="http://schemas.microsoft.com/office/powerpoint/2010/main" val="416400303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Dividend</Template>
  <TotalTime>5788</TotalTime>
  <Words>2072</Words>
  <Application>Microsoft Office PowerPoint</Application>
  <PresentationFormat>Widescreen</PresentationFormat>
  <Paragraphs>144</Paragraphs>
  <Slides>93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93</vt:i4>
      </vt:variant>
    </vt:vector>
  </HeadingPairs>
  <TitlesOfParts>
    <vt:vector size="96" baseType="lpstr">
      <vt:lpstr>Gill Sans MT</vt:lpstr>
      <vt:lpstr>Wingdings 2</vt:lpstr>
      <vt:lpstr>Dividend</vt:lpstr>
      <vt:lpstr>GIT &amp; GITHUB</vt:lpstr>
      <vt:lpstr>GIT HISTORY</vt:lpstr>
      <vt:lpstr>INSTALL GIT</vt:lpstr>
      <vt:lpstr>CREATE AN ACCOUNT</vt:lpstr>
      <vt:lpstr>GITHUB INTRODUCTION</vt:lpstr>
      <vt:lpstr>Main Objects</vt:lpstr>
      <vt:lpstr>blobs</vt:lpstr>
      <vt:lpstr>Hashes</vt:lpstr>
      <vt:lpstr>EXAMPLE</vt:lpstr>
      <vt:lpstr>SHA-1</vt:lpstr>
      <vt:lpstr>Trees</vt:lpstr>
      <vt:lpstr>PowerPoint Presentation</vt:lpstr>
      <vt:lpstr>PowerPoint Presentation</vt:lpstr>
      <vt:lpstr>Commit</vt:lpstr>
      <vt:lpstr>Commit</vt:lpstr>
      <vt:lpstr>PowerPoint Presentation</vt:lpstr>
      <vt:lpstr>EXAMPLE</vt:lpstr>
      <vt:lpstr>PowerPoint Presentation</vt:lpstr>
      <vt:lpstr>EXAMPLE</vt:lpstr>
      <vt:lpstr>PowerPoint Presentation</vt:lpstr>
      <vt:lpstr>EXAMPLE</vt:lpstr>
      <vt:lpstr>PowerPoint Presentation</vt:lpstr>
      <vt:lpstr>EXAMPLE</vt:lpstr>
      <vt:lpstr>PowerPoint Presentation</vt:lpstr>
      <vt:lpstr>RECAP Git Objects</vt:lpstr>
      <vt:lpstr>Main Objects</vt:lpstr>
      <vt:lpstr>Branch</vt:lpstr>
      <vt:lpstr>GIT INIT</vt:lpstr>
      <vt:lpstr>PowerPoint Presentation</vt:lpstr>
      <vt:lpstr>GIT BRANCH &lt;name&gt;</vt:lpstr>
      <vt:lpstr>PowerPoint Presentation</vt:lpstr>
      <vt:lpstr>HEAD</vt:lpstr>
      <vt:lpstr>PowerPoint Presentation</vt:lpstr>
      <vt:lpstr>Git checkout &lt;branch&gt;</vt:lpstr>
      <vt:lpstr>PowerPoint Presentation</vt:lpstr>
      <vt:lpstr>git checkout –b &lt;branch&gt;</vt:lpstr>
      <vt:lpstr>head</vt:lpstr>
      <vt:lpstr>PowerPoint Presentation</vt:lpstr>
      <vt:lpstr>Git checkout main</vt:lpstr>
      <vt:lpstr>PowerPoint Presentation</vt:lpstr>
      <vt:lpstr>Example</vt:lpstr>
      <vt:lpstr>PowerPoint Presentation</vt:lpstr>
      <vt:lpstr>RECAP</vt:lpstr>
      <vt:lpstr>Main Objects</vt:lpstr>
      <vt:lpstr>GIT DIFF</vt:lpstr>
      <vt:lpstr>PowerPoint Presentation</vt:lpstr>
      <vt:lpstr>PowerPoint Presentation</vt:lpstr>
      <vt:lpstr>GIT DIFF</vt:lpstr>
      <vt:lpstr>PowerPoint Presentation</vt:lpstr>
      <vt:lpstr>GIT DIFF</vt:lpstr>
      <vt:lpstr>PowerPoint Presentation</vt:lpstr>
      <vt:lpstr>PowerPoint Presentation</vt:lpstr>
      <vt:lpstr>PowerPoint Presentation</vt:lpstr>
      <vt:lpstr>EXAMPLE</vt:lpstr>
      <vt:lpstr>PowerPoint Presentation</vt:lpstr>
      <vt:lpstr>Example (Git diff)</vt:lpstr>
      <vt:lpstr>PowerPoint Presentation</vt:lpstr>
      <vt:lpstr>example</vt:lpstr>
      <vt:lpstr>PowerPoint Presentation</vt:lpstr>
      <vt:lpstr>Example (Git diff)</vt:lpstr>
      <vt:lpstr>PowerPoint Presentation</vt:lpstr>
      <vt:lpstr>Example (Git diff)</vt:lpstr>
      <vt:lpstr>Example (Git diff)</vt:lpstr>
      <vt:lpstr>PowerPoint Presentation</vt:lpstr>
      <vt:lpstr>PowerPoint Presentation</vt:lpstr>
      <vt:lpstr>EXAMPLE (GIT ADD, GIT COMMIT)</vt:lpstr>
      <vt:lpstr>EXAMPLE</vt:lpstr>
      <vt:lpstr>PowerPoint Presentation</vt:lpstr>
      <vt:lpstr>example</vt:lpstr>
      <vt:lpstr>PowerPoint Presentation</vt:lpstr>
      <vt:lpstr>example</vt:lpstr>
      <vt:lpstr>PowerPoint Presentation</vt:lpstr>
      <vt:lpstr>GIT (ADD –p)</vt:lpstr>
      <vt:lpstr>PowerPoint Presentation</vt:lpstr>
      <vt:lpstr>example</vt:lpstr>
      <vt:lpstr>PowerPoint Presentation</vt:lpstr>
      <vt:lpstr>EXAMPLE</vt:lpstr>
      <vt:lpstr>PowerPoint Presentation</vt:lpstr>
      <vt:lpstr>Example (Git diff –cached)</vt:lpstr>
      <vt:lpstr>PowerPoint Presentation</vt:lpstr>
      <vt:lpstr>Example (Git diff head)</vt:lpstr>
      <vt:lpstr>PowerPoint Presentation</vt:lpstr>
      <vt:lpstr>PowerPoint Presentation</vt:lpstr>
      <vt:lpstr>Example (git diff --no-index)</vt:lpstr>
      <vt:lpstr>Example (git commit -m)</vt:lpstr>
      <vt:lpstr>EXAMPLE (git diff HEAD~1 HEAD)</vt:lpstr>
      <vt:lpstr>PowerPoint Presentation</vt:lpstr>
      <vt:lpstr>EXAMPLE</vt:lpstr>
      <vt:lpstr>EXAMPLE</vt:lpstr>
      <vt:lpstr>PowerPoint Presentation</vt:lpstr>
      <vt:lpstr>Recap - How to Record Changes in Git</vt:lpstr>
      <vt:lpstr>PowerPoint Presentation</vt:lpstr>
      <vt:lpstr>TODO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 ENRIQUE ESPARZA  RAMIREZ</dc:creator>
  <cp:lastModifiedBy>JOEL ENRIQUE ESPARZA  RAMIREZ</cp:lastModifiedBy>
  <cp:revision>4</cp:revision>
  <dcterms:created xsi:type="dcterms:W3CDTF">2024-01-18T04:44:45Z</dcterms:created>
  <dcterms:modified xsi:type="dcterms:W3CDTF">2024-01-25T05:32:10Z</dcterms:modified>
</cp:coreProperties>
</file>

<file path=docProps/thumbnail.jpeg>
</file>